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sldIdLst>
    <p:sldId id="256" r:id="rId2"/>
    <p:sldId id="258" r:id="rId3"/>
    <p:sldId id="259" r:id="rId4"/>
    <p:sldId id="260" r:id="rId5"/>
    <p:sldId id="261" r:id="rId6"/>
    <p:sldId id="262" r:id="rId7"/>
    <p:sldId id="263" r:id="rId8"/>
    <p:sldId id="264" r:id="rId9"/>
    <p:sldId id="265" r:id="rId10"/>
    <p:sldId id="338" r:id="rId11"/>
    <p:sldId id="342" r:id="rId12"/>
    <p:sldId id="346" r:id="rId13"/>
    <p:sldId id="344" r:id="rId14"/>
    <p:sldId id="266" r:id="rId15"/>
    <p:sldId id="339" r:id="rId16"/>
    <p:sldId id="340" r:id="rId17"/>
    <p:sldId id="336" r:id="rId18"/>
    <p:sldId id="337" r:id="rId19"/>
    <p:sldId id="267" r:id="rId20"/>
    <p:sldId id="268" r:id="rId21"/>
    <p:sldId id="269" r:id="rId22"/>
    <p:sldId id="270" r:id="rId23"/>
    <p:sldId id="271" r:id="rId24"/>
    <p:sldId id="272" r:id="rId25"/>
    <p:sldId id="341" r:id="rId26"/>
    <p:sldId id="274" r:id="rId27"/>
    <p:sldId id="275" r:id="rId28"/>
    <p:sldId id="343" r:id="rId29"/>
    <p:sldId id="276" r:id="rId30"/>
    <p:sldId id="277" r:id="rId31"/>
    <p:sldId id="278" r:id="rId32"/>
    <p:sldId id="279" r:id="rId33"/>
    <p:sldId id="280" r:id="rId34"/>
    <p:sldId id="281" r:id="rId35"/>
    <p:sldId id="282" r:id="rId36"/>
    <p:sldId id="283" r:id="rId37"/>
    <p:sldId id="284" r:id="rId38"/>
    <p:sldId id="345"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35"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cmAuthor id="2" name="David A. Beck" initials="DAB [2]" lastIdx="1" clrIdx="1"/>
  <p:cmAuthor id="3" name="David A. Beck" initials="DAB [2] [2]" lastIdx="1" clrIdx="2"/>
  <p:cmAuthor id="4" name="David A. Beck" initials="DAB [3]"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08" autoAdjust="0"/>
    <p:restoredTop sz="84288"/>
  </p:normalViewPr>
  <p:slideViewPr>
    <p:cSldViewPr snapToGrid="0" snapToObjects="1">
      <p:cViewPr varScale="1">
        <p:scale>
          <a:sx n="70" d="100"/>
          <a:sy n="70" d="100"/>
        </p:scale>
        <p:origin x="72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11/18/2021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2072873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13</a:t>
            </a:fld>
            <a:endParaRPr lang="en-US" altLang="en-US" sz="1200"/>
          </a:p>
        </p:txBody>
      </p:sp>
    </p:spTree>
    <p:extLst>
      <p:ext uri="{BB962C8B-B14F-4D97-AF65-F5344CB8AC3E}">
        <p14:creationId xmlns:p14="http://schemas.microsoft.com/office/powerpoint/2010/main" val="734204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14</a:t>
            </a:fld>
            <a:endParaRPr lang="en-US" altLang="en-US" sz="1200"/>
          </a:p>
        </p:txBody>
      </p:sp>
    </p:spTree>
    <p:extLst>
      <p:ext uri="{BB962C8B-B14F-4D97-AF65-F5344CB8AC3E}">
        <p14:creationId xmlns:p14="http://schemas.microsoft.com/office/powerpoint/2010/main" val="942254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15</a:t>
            </a:fld>
            <a:endParaRPr lang="en-US" altLang="en-US" sz="1200"/>
          </a:p>
        </p:txBody>
      </p:sp>
    </p:spTree>
    <p:extLst>
      <p:ext uri="{BB962C8B-B14F-4D97-AF65-F5344CB8AC3E}">
        <p14:creationId xmlns:p14="http://schemas.microsoft.com/office/powerpoint/2010/main" val="4261341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16</a:t>
            </a:fld>
            <a:endParaRPr lang="en-US" altLang="en-US" sz="1200"/>
          </a:p>
        </p:txBody>
      </p:sp>
    </p:spTree>
    <p:extLst>
      <p:ext uri="{BB962C8B-B14F-4D97-AF65-F5344CB8AC3E}">
        <p14:creationId xmlns:p14="http://schemas.microsoft.com/office/powerpoint/2010/main" val="1885318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19</a:t>
            </a:fld>
            <a:endParaRPr lang="en-US" altLang="en-US" sz="1200"/>
          </a:p>
        </p:txBody>
      </p:sp>
    </p:spTree>
    <p:extLst>
      <p:ext uri="{BB962C8B-B14F-4D97-AF65-F5344CB8AC3E}">
        <p14:creationId xmlns:p14="http://schemas.microsoft.com/office/powerpoint/2010/main" val="1278475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20</a:t>
            </a:fld>
            <a:endParaRPr lang="en-US" altLang="en-US" sz="1200"/>
          </a:p>
        </p:txBody>
      </p:sp>
    </p:spTree>
    <p:extLst>
      <p:ext uri="{BB962C8B-B14F-4D97-AF65-F5344CB8AC3E}">
        <p14:creationId xmlns:p14="http://schemas.microsoft.com/office/powerpoint/2010/main" val="1604326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21</a:t>
            </a:fld>
            <a:endParaRPr lang="en-US" altLang="en-US" sz="1200"/>
          </a:p>
        </p:txBody>
      </p:sp>
    </p:spTree>
    <p:extLst>
      <p:ext uri="{BB962C8B-B14F-4D97-AF65-F5344CB8AC3E}">
        <p14:creationId xmlns:p14="http://schemas.microsoft.com/office/powerpoint/2010/main" val="1092506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22</a:t>
            </a:fld>
            <a:endParaRPr lang="en-US" altLang="en-US" sz="1200"/>
          </a:p>
        </p:txBody>
      </p:sp>
    </p:spTree>
    <p:extLst>
      <p:ext uri="{BB962C8B-B14F-4D97-AF65-F5344CB8AC3E}">
        <p14:creationId xmlns:p14="http://schemas.microsoft.com/office/powerpoint/2010/main" val="1745749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23</a:t>
            </a:fld>
            <a:endParaRPr lang="en-US" altLang="en-US" sz="1200"/>
          </a:p>
        </p:txBody>
      </p:sp>
    </p:spTree>
    <p:extLst>
      <p:ext uri="{BB962C8B-B14F-4D97-AF65-F5344CB8AC3E}">
        <p14:creationId xmlns:p14="http://schemas.microsoft.com/office/powerpoint/2010/main" val="270585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24</a:t>
            </a:fld>
            <a:endParaRPr lang="en-US" altLang="en-US" sz="1200"/>
          </a:p>
        </p:txBody>
      </p:sp>
    </p:spTree>
    <p:extLst>
      <p:ext uri="{BB962C8B-B14F-4D97-AF65-F5344CB8AC3E}">
        <p14:creationId xmlns:p14="http://schemas.microsoft.com/office/powerpoint/2010/main" val="287382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7C15E22-E647-ED40-B5B3-B9B4E353C89D}" type="slidenum">
              <a:rPr lang="en-US" altLang="en-US" sz="1200"/>
              <a:pPr eaLnBrk="1" hangingPunct="1"/>
              <a:t>5</a:t>
            </a:fld>
            <a:endParaRPr lang="en-US" altLang="en-US" sz="1200"/>
          </a:p>
        </p:txBody>
      </p:sp>
    </p:spTree>
    <p:extLst>
      <p:ext uri="{BB962C8B-B14F-4D97-AF65-F5344CB8AC3E}">
        <p14:creationId xmlns:p14="http://schemas.microsoft.com/office/powerpoint/2010/main" val="1713492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25</a:t>
            </a:fld>
            <a:endParaRPr lang="en-US" altLang="en-US" sz="1200"/>
          </a:p>
        </p:txBody>
      </p:sp>
    </p:spTree>
    <p:extLst>
      <p:ext uri="{BB962C8B-B14F-4D97-AF65-F5344CB8AC3E}">
        <p14:creationId xmlns:p14="http://schemas.microsoft.com/office/powerpoint/2010/main" val="2661841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26</a:t>
            </a:fld>
            <a:endParaRPr lang="en-US" altLang="en-US" sz="1200"/>
          </a:p>
        </p:txBody>
      </p:sp>
    </p:spTree>
    <p:extLst>
      <p:ext uri="{BB962C8B-B14F-4D97-AF65-F5344CB8AC3E}">
        <p14:creationId xmlns:p14="http://schemas.microsoft.com/office/powerpoint/2010/main" val="1281861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27</a:t>
            </a:fld>
            <a:endParaRPr lang="en-US" altLang="en-US" sz="1200"/>
          </a:p>
        </p:txBody>
      </p:sp>
    </p:spTree>
    <p:extLst>
      <p:ext uri="{BB962C8B-B14F-4D97-AF65-F5344CB8AC3E}">
        <p14:creationId xmlns:p14="http://schemas.microsoft.com/office/powerpoint/2010/main" val="86717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28</a:t>
            </a:fld>
            <a:endParaRPr lang="en-US" altLang="en-US" sz="1200"/>
          </a:p>
        </p:txBody>
      </p:sp>
    </p:spTree>
    <p:extLst>
      <p:ext uri="{BB962C8B-B14F-4D97-AF65-F5344CB8AC3E}">
        <p14:creationId xmlns:p14="http://schemas.microsoft.com/office/powerpoint/2010/main" val="2167699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29</a:t>
            </a:fld>
            <a:endParaRPr lang="en-US" altLang="en-US" sz="1200"/>
          </a:p>
        </p:txBody>
      </p:sp>
    </p:spTree>
    <p:extLst>
      <p:ext uri="{BB962C8B-B14F-4D97-AF65-F5344CB8AC3E}">
        <p14:creationId xmlns:p14="http://schemas.microsoft.com/office/powerpoint/2010/main" val="2083946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30</a:t>
            </a:fld>
            <a:endParaRPr lang="en-US" altLang="en-US" sz="1200"/>
          </a:p>
        </p:txBody>
      </p:sp>
    </p:spTree>
    <p:extLst>
      <p:ext uri="{BB962C8B-B14F-4D97-AF65-F5344CB8AC3E}">
        <p14:creationId xmlns:p14="http://schemas.microsoft.com/office/powerpoint/2010/main" val="1473786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31</a:t>
            </a:fld>
            <a:endParaRPr lang="en-US" altLang="en-US" sz="1200"/>
          </a:p>
        </p:txBody>
      </p:sp>
    </p:spTree>
    <p:extLst>
      <p:ext uri="{BB962C8B-B14F-4D97-AF65-F5344CB8AC3E}">
        <p14:creationId xmlns:p14="http://schemas.microsoft.com/office/powerpoint/2010/main" val="571873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32</a:t>
            </a:fld>
            <a:endParaRPr lang="en-US" altLang="en-US" sz="1200"/>
          </a:p>
        </p:txBody>
      </p:sp>
    </p:spTree>
    <p:extLst>
      <p:ext uri="{BB962C8B-B14F-4D97-AF65-F5344CB8AC3E}">
        <p14:creationId xmlns:p14="http://schemas.microsoft.com/office/powerpoint/2010/main" val="853047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33</a:t>
            </a:fld>
            <a:endParaRPr lang="en-US" altLang="en-US" sz="1200"/>
          </a:p>
        </p:txBody>
      </p:sp>
    </p:spTree>
    <p:extLst>
      <p:ext uri="{BB962C8B-B14F-4D97-AF65-F5344CB8AC3E}">
        <p14:creationId xmlns:p14="http://schemas.microsoft.com/office/powerpoint/2010/main" val="350474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34</a:t>
            </a:fld>
            <a:endParaRPr lang="en-US" altLang="en-US" sz="1200"/>
          </a:p>
        </p:txBody>
      </p:sp>
    </p:spTree>
    <p:extLst>
      <p:ext uri="{BB962C8B-B14F-4D97-AF65-F5344CB8AC3E}">
        <p14:creationId xmlns:p14="http://schemas.microsoft.com/office/powerpoint/2010/main" val="870376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E4FF86-447F-154A-B7D4-4A4E2E9A3D65}" type="slidenum">
              <a:rPr lang="en-US" altLang="en-US" sz="1200"/>
              <a:pPr eaLnBrk="1" hangingPunct="1"/>
              <a:t>6</a:t>
            </a:fld>
            <a:endParaRPr lang="en-US" altLang="en-US" sz="1200"/>
          </a:p>
        </p:txBody>
      </p:sp>
    </p:spTree>
    <p:extLst>
      <p:ext uri="{BB962C8B-B14F-4D97-AF65-F5344CB8AC3E}">
        <p14:creationId xmlns:p14="http://schemas.microsoft.com/office/powerpoint/2010/main" val="1085197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35</a:t>
            </a:fld>
            <a:endParaRPr lang="en-US" altLang="en-US" sz="1200"/>
          </a:p>
        </p:txBody>
      </p:sp>
    </p:spTree>
    <p:extLst>
      <p:ext uri="{BB962C8B-B14F-4D97-AF65-F5344CB8AC3E}">
        <p14:creationId xmlns:p14="http://schemas.microsoft.com/office/powerpoint/2010/main" val="1046543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36</a:t>
            </a:fld>
            <a:endParaRPr lang="en-US" altLang="en-US" sz="1200"/>
          </a:p>
        </p:txBody>
      </p:sp>
    </p:spTree>
    <p:extLst>
      <p:ext uri="{BB962C8B-B14F-4D97-AF65-F5344CB8AC3E}">
        <p14:creationId xmlns:p14="http://schemas.microsoft.com/office/powerpoint/2010/main" val="18210420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37</a:t>
            </a:fld>
            <a:endParaRPr lang="en-US" altLang="en-US" sz="1200"/>
          </a:p>
        </p:txBody>
      </p:sp>
    </p:spTree>
    <p:extLst>
      <p:ext uri="{BB962C8B-B14F-4D97-AF65-F5344CB8AC3E}">
        <p14:creationId xmlns:p14="http://schemas.microsoft.com/office/powerpoint/2010/main" val="7425224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38</a:t>
            </a:fld>
            <a:endParaRPr lang="en-US" altLang="en-US" sz="1200"/>
          </a:p>
        </p:txBody>
      </p:sp>
    </p:spTree>
    <p:extLst>
      <p:ext uri="{BB962C8B-B14F-4D97-AF65-F5344CB8AC3E}">
        <p14:creationId xmlns:p14="http://schemas.microsoft.com/office/powerpoint/2010/main" val="2658468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41</a:t>
            </a:fld>
            <a:endParaRPr lang="en-US" altLang="en-US" sz="1200"/>
          </a:p>
        </p:txBody>
      </p:sp>
    </p:spTree>
    <p:extLst>
      <p:ext uri="{BB962C8B-B14F-4D97-AF65-F5344CB8AC3E}">
        <p14:creationId xmlns:p14="http://schemas.microsoft.com/office/powerpoint/2010/main" val="17644271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42</a:t>
            </a:fld>
            <a:endParaRPr lang="en-US" altLang="en-US" sz="1200"/>
          </a:p>
        </p:txBody>
      </p:sp>
    </p:spTree>
    <p:extLst>
      <p:ext uri="{BB962C8B-B14F-4D97-AF65-F5344CB8AC3E}">
        <p14:creationId xmlns:p14="http://schemas.microsoft.com/office/powerpoint/2010/main" val="1850108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43</a:t>
            </a:fld>
            <a:endParaRPr lang="en-US" altLang="en-US" sz="1200"/>
          </a:p>
        </p:txBody>
      </p:sp>
    </p:spTree>
    <p:extLst>
      <p:ext uri="{BB962C8B-B14F-4D97-AF65-F5344CB8AC3E}">
        <p14:creationId xmlns:p14="http://schemas.microsoft.com/office/powerpoint/2010/main" val="7836486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44</a:t>
            </a:fld>
            <a:endParaRPr lang="en-US" altLang="en-US" sz="1200"/>
          </a:p>
        </p:txBody>
      </p:sp>
    </p:spTree>
    <p:extLst>
      <p:ext uri="{BB962C8B-B14F-4D97-AF65-F5344CB8AC3E}">
        <p14:creationId xmlns:p14="http://schemas.microsoft.com/office/powerpoint/2010/main" val="16867116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45</a:t>
            </a:fld>
            <a:endParaRPr lang="en-US" altLang="en-US" sz="1200"/>
          </a:p>
        </p:txBody>
      </p:sp>
    </p:spTree>
    <p:extLst>
      <p:ext uri="{BB962C8B-B14F-4D97-AF65-F5344CB8AC3E}">
        <p14:creationId xmlns:p14="http://schemas.microsoft.com/office/powerpoint/2010/main" val="1173248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46</a:t>
            </a:fld>
            <a:endParaRPr lang="en-US" altLang="en-US" sz="1200"/>
          </a:p>
        </p:txBody>
      </p:sp>
    </p:spTree>
    <p:extLst>
      <p:ext uri="{BB962C8B-B14F-4D97-AF65-F5344CB8AC3E}">
        <p14:creationId xmlns:p14="http://schemas.microsoft.com/office/powerpoint/2010/main" val="1936952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7</a:t>
            </a:fld>
            <a:endParaRPr lang="en-US" altLang="en-US" sz="1200"/>
          </a:p>
        </p:txBody>
      </p:sp>
    </p:spTree>
    <p:extLst>
      <p:ext uri="{BB962C8B-B14F-4D97-AF65-F5344CB8AC3E}">
        <p14:creationId xmlns:p14="http://schemas.microsoft.com/office/powerpoint/2010/main" val="2118775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47</a:t>
            </a:fld>
            <a:endParaRPr lang="en-US" altLang="en-US" sz="1200"/>
          </a:p>
        </p:txBody>
      </p:sp>
    </p:spTree>
    <p:extLst>
      <p:ext uri="{BB962C8B-B14F-4D97-AF65-F5344CB8AC3E}">
        <p14:creationId xmlns:p14="http://schemas.microsoft.com/office/powerpoint/2010/main" val="19643085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48</a:t>
            </a:fld>
            <a:endParaRPr lang="en-US" altLang="en-US" sz="1200"/>
          </a:p>
        </p:txBody>
      </p:sp>
    </p:spTree>
    <p:extLst>
      <p:ext uri="{BB962C8B-B14F-4D97-AF65-F5344CB8AC3E}">
        <p14:creationId xmlns:p14="http://schemas.microsoft.com/office/powerpoint/2010/main" val="5154414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49</a:t>
            </a:fld>
            <a:endParaRPr lang="en-US" altLang="en-US" sz="1200"/>
          </a:p>
        </p:txBody>
      </p:sp>
    </p:spTree>
    <p:extLst>
      <p:ext uri="{BB962C8B-B14F-4D97-AF65-F5344CB8AC3E}">
        <p14:creationId xmlns:p14="http://schemas.microsoft.com/office/powerpoint/2010/main" val="6498472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50</a:t>
            </a:fld>
            <a:endParaRPr lang="en-US" altLang="en-US" sz="1200"/>
          </a:p>
        </p:txBody>
      </p:sp>
    </p:spTree>
    <p:extLst>
      <p:ext uri="{BB962C8B-B14F-4D97-AF65-F5344CB8AC3E}">
        <p14:creationId xmlns:p14="http://schemas.microsoft.com/office/powerpoint/2010/main" val="15258194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51</a:t>
            </a:fld>
            <a:endParaRPr lang="en-US" altLang="en-US" sz="1200"/>
          </a:p>
        </p:txBody>
      </p:sp>
    </p:spTree>
    <p:extLst>
      <p:ext uri="{BB962C8B-B14F-4D97-AF65-F5344CB8AC3E}">
        <p14:creationId xmlns:p14="http://schemas.microsoft.com/office/powerpoint/2010/main" val="522793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757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EFD2154-1534-844C-B0E2-C66977BE54EA}" type="slidenum">
              <a:rPr lang="en-US" altLang="en-US" sz="1200"/>
              <a:pPr eaLnBrk="1" hangingPunct="1"/>
              <a:t>52</a:t>
            </a:fld>
            <a:endParaRPr lang="en-US" altLang="en-US" sz="1200"/>
          </a:p>
        </p:txBody>
      </p:sp>
    </p:spTree>
    <p:extLst>
      <p:ext uri="{BB962C8B-B14F-4D97-AF65-F5344CB8AC3E}">
        <p14:creationId xmlns:p14="http://schemas.microsoft.com/office/powerpoint/2010/main" val="9607058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53</a:t>
            </a:fld>
            <a:endParaRPr lang="en-US" altLang="en-US" sz="1200"/>
          </a:p>
        </p:txBody>
      </p:sp>
    </p:spTree>
    <p:extLst>
      <p:ext uri="{BB962C8B-B14F-4D97-AF65-F5344CB8AC3E}">
        <p14:creationId xmlns:p14="http://schemas.microsoft.com/office/powerpoint/2010/main" val="1416962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54</a:t>
            </a:fld>
            <a:endParaRPr lang="en-US" altLang="en-US" sz="1200"/>
          </a:p>
        </p:txBody>
      </p:sp>
    </p:spTree>
    <p:extLst>
      <p:ext uri="{BB962C8B-B14F-4D97-AF65-F5344CB8AC3E}">
        <p14:creationId xmlns:p14="http://schemas.microsoft.com/office/powerpoint/2010/main" val="2743989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55</a:t>
            </a:fld>
            <a:endParaRPr lang="en-US" altLang="en-US" sz="1200"/>
          </a:p>
        </p:txBody>
      </p:sp>
    </p:spTree>
    <p:extLst>
      <p:ext uri="{BB962C8B-B14F-4D97-AF65-F5344CB8AC3E}">
        <p14:creationId xmlns:p14="http://schemas.microsoft.com/office/powerpoint/2010/main" val="1211435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56</a:t>
            </a:fld>
            <a:endParaRPr lang="en-US" altLang="en-US" sz="1200"/>
          </a:p>
        </p:txBody>
      </p:sp>
    </p:spTree>
    <p:extLst>
      <p:ext uri="{BB962C8B-B14F-4D97-AF65-F5344CB8AC3E}">
        <p14:creationId xmlns:p14="http://schemas.microsoft.com/office/powerpoint/2010/main" val="2052045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8</a:t>
            </a:fld>
            <a:endParaRPr lang="en-US" altLang="en-US" sz="1200"/>
          </a:p>
        </p:txBody>
      </p:sp>
    </p:spTree>
    <p:extLst>
      <p:ext uri="{BB962C8B-B14F-4D97-AF65-F5344CB8AC3E}">
        <p14:creationId xmlns:p14="http://schemas.microsoft.com/office/powerpoint/2010/main" val="1481894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57</a:t>
            </a:fld>
            <a:endParaRPr lang="en-US" altLang="en-US" sz="1200"/>
          </a:p>
        </p:txBody>
      </p:sp>
    </p:spTree>
    <p:extLst>
      <p:ext uri="{BB962C8B-B14F-4D97-AF65-F5344CB8AC3E}">
        <p14:creationId xmlns:p14="http://schemas.microsoft.com/office/powerpoint/2010/main" val="6971361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58</a:t>
            </a:fld>
            <a:endParaRPr lang="en-US" altLang="en-US" sz="1200"/>
          </a:p>
        </p:txBody>
      </p:sp>
    </p:spTree>
    <p:extLst>
      <p:ext uri="{BB962C8B-B14F-4D97-AF65-F5344CB8AC3E}">
        <p14:creationId xmlns:p14="http://schemas.microsoft.com/office/powerpoint/2010/main" val="7785690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59</a:t>
            </a:fld>
            <a:endParaRPr lang="en-US" altLang="en-US" sz="1200"/>
          </a:p>
        </p:txBody>
      </p:sp>
    </p:spTree>
    <p:extLst>
      <p:ext uri="{BB962C8B-B14F-4D97-AF65-F5344CB8AC3E}">
        <p14:creationId xmlns:p14="http://schemas.microsoft.com/office/powerpoint/2010/main" val="3730365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60</a:t>
            </a:fld>
            <a:endParaRPr lang="en-US" altLang="en-US" sz="1200"/>
          </a:p>
        </p:txBody>
      </p:sp>
    </p:spTree>
    <p:extLst>
      <p:ext uri="{BB962C8B-B14F-4D97-AF65-F5344CB8AC3E}">
        <p14:creationId xmlns:p14="http://schemas.microsoft.com/office/powerpoint/2010/main" val="8996195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61</a:t>
            </a:fld>
            <a:endParaRPr lang="en-US" altLang="en-US" sz="1200"/>
          </a:p>
        </p:txBody>
      </p:sp>
    </p:spTree>
    <p:extLst>
      <p:ext uri="{BB962C8B-B14F-4D97-AF65-F5344CB8AC3E}">
        <p14:creationId xmlns:p14="http://schemas.microsoft.com/office/powerpoint/2010/main" val="8185630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62</a:t>
            </a:fld>
            <a:endParaRPr lang="en-US" altLang="en-US" sz="1200"/>
          </a:p>
        </p:txBody>
      </p:sp>
    </p:spTree>
    <p:extLst>
      <p:ext uri="{BB962C8B-B14F-4D97-AF65-F5344CB8AC3E}">
        <p14:creationId xmlns:p14="http://schemas.microsoft.com/office/powerpoint/2010/main" val="11264406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64</a:t>
            </a:fld>
            <a:endParaRPr lang="en-US" altLang="en-US" sz="1200"/>
          </a:p>
        </p:txBody>
      </p:sp>
    </p:spTree>
    <p:extLst>
      <p:ext uri="{BB962C8B-B14F-4D97-AF65-F5344CB8AC3E}">
        <p14:creationId xmlns:p14="http://schemas.microsoft.com/office/powerpoint/2010/main" val="479579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65</a:t>
            </a:fld>
            <a:endParaRPr lang="en-US" altLang="en-US" sz="1200"/>
          </a:p>
        </p:txBody>
      </p:sp>
    </p:spTree>
    <p:extLst>
      <p:ext uri="{BB962C8B-B14F-4D97-AF65-F5344CB8AC3E}">
        <p14:creationId xmlns:p14="http://schemas.microsoft.com/office/powerpoint/2010/main" val="2477343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66</a:t>
            </a:fld>
            <a:endParaRPr lang="en-US" altLang="en-US" sz="1200"/>
          </a:p>
        </p:txBody>
      </p:sp>
    </p:spTree>
    <p:extLst>
      <p:ext uri="{BB962C8B-B14F-4D97-AF65-F5344CB8AC3E}">
        <p14:creationId xmlns:p14="http://schemas.microsoft.com/office/powerpoint/2010/main" val="15262695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61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61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CDB6FC-4185-6041-9A85-FCA95C68D050}" type="slidenum">
              <a:rPr lang="en-US" altLang="en-US" sz="1200"/>
              <a:pPr eaLnBrk="1" hangingPunct="1"/>
              <a:t>67</a:t>
            </a:fld>
            <a:endParaRPr lang="en-US" altLang="en-US" sz="1200"/>
          </a:p>
        </p:txBody>
      </p:sp>
    </p:spTree>
    <p:extLst>
      <p:ext uri="{BB962C8B-B14F-4D97-AF65-F5344CB8AC3E}">
        <p14:creationId xmlns:p14="http://schemas.microsoft.com/office/powerpoint/2010/main" val="1713831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9</a:t>
            </a:fld>
            <a:endParaRPr lang="en-US" altLang="en-US" sz="1200"/>
          </a:p>
        </p:txBody>
      </p:sp>
    </p:spTree>
    <p:extLst>
      <p:ext uri="{BB962C8B-B14F-4D97-AF65-F5344CB8AC3E}">
        <p14:creationId xmlns:p14="http://schemas.microsoft.com/office/powerpoint/2010/main" val="1515451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8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8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4FCFDD-D987-3346-AB6C-DBF1B87B150E}" type="slidenum">
              <a:rPr lang="en-US" altLang="en-US" sz="1200"/>
              <a:pPr eaLnBrk="1" hangingPunct="1"/>
              <a:t>68</a:t>
            </a:fld>
            <a:endParaRPr lang="en-US" altLang="en-US" sz="1200"/>
          </a:p>
        </p:txBody>
      </p:sp>
    </p:spTree>
    <p:extLst>
      <p:ext uri="{BB962C8B-B14F-4D97-AF65-F5344CB8AC3E}">
        <p14:creationId xmlns:p14="http://schemas.microsoft.com/office/powerpoint/2010/main" val="17587625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0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0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BAFE84-FB4B-0441-9D43-3D6344F8F9C4}" type="slidenum">
              <a:rPr lang="en-US" altLang="en-US" sz="1200"/>
              <a:pPr eaLnBrk="1" hangingPunct="1"/>
              <a:t>69</a:t>
            </a:fld>
            <a:endParaRPr lang="en-US" altLang="en-US" sz="1200"/>
          </a:p>
        </p:txBody>
      </p:sp>
    </p:spTree>
    <p:extLst>
      <p:ext uri="{BB962C8B-B14F-4D97-AF65-F5344CB8AC3E}">
        <p14:creationId xmlns:p14="http://schemas.microsoft.com/office/powerpoint/2010/main" val="20018353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2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2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D9559C-BF20-D74B-BC86-53FC559EFA11}" type="slidenum">
              <a:rPr lang="en-US" altLang="en-US" sz="1200"/>
              <a:pPr eaLnBrk="1" hangingPunct="1"/>
              <a:t>70</a:t>
            </a:fld>
            <a:endParaRPr lang="en-US" altLang="en-US" sz="1200"/>
          </a:p>
        </p:txBody>
      </p:sp>
    </p:spTree>
    <p:extLst>
      <p:ext uri="{BB962C8B-B14F-4D97-AF65-F5344CB8AC3E}">
        <p14:creationId xmlns:p14="http://schemas.microsoft.com/office/powerpoint/2010/main" val="8086871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4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4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872E825-FD75-804E-9092-5625A65142EF}" type="slidenum">
              <a:rPr lang="en-US" altLang="en-US" sz="1200"/>
              <a:pPr eaLnBrk="1" hangingPunct="1"/>
              <a:t>71</a:t>
            </a:fld>
            <a:endParaRPr lang="en-US" altLang="en-US" sz="1200"/>
          </a:p>
        </p:txBody>
      </p:sp>
    </p:spTree>
    <p:extLst>
      <p:ext uri="{BB962C8B-B14F-4D97-AF65-F5344CB8AC3E}">
        <p14:creationId xmlns:p14="http://schemas.microsoft.com/office/powerpoint/2010/main" val="13198938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0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0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666B397-5E50-3C47-89AD-8EF34665BA32}" type="slidenum">
              <a:rPr lang="en-US" altLang="en-US" sz="1200"/>
              <a:pPr eaLnBrk="1" hangingPunct="1"/>
              <a:t>72</a:t>
            </a:fld>
            <a:endParaRPr lang="en-US" altLang="en-US" sz="1200"/>
          </a:p>
        </p:txBody>
      </p:sp>
    </p:spTree>
    <p:extLst>
      <p:ext uri="{BB962C8B-B14F-4D97-AF65-F5344CB8AC3E}">
        <p14:creationId xmlns:p14="http://schemas.microsoft.com/office/powerpoint/2010/main" val="1826495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2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2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934D39-596B-6542-BAE7-1129415F1A2B}" type="slidenum">
              <a:rPr lang="en-US" altLang="en-US" sz="1200"/>
              <a:pPr eaLnBrk="1" hangingPunct="1"/>
              <a:t>73</a:t>
            </a:fld>
            <a:endParaRPr lang="en-US" altLang="en-US" sz="1200"/>
          </a:p>
        </p:txBody>
      </p:sp>
    </p:spTree>
    <p:extLst>
      <p:ext uri="{BB962C8B-B14F-4D97-AF65-F5344CB8AC3E}">
        <p14:creationId xmlns:p14="http://schemas.microsoft.com/office/powerpoint/2010/main" val="462865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4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4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432250-EF0F-2E40-AF12-9E262E57BA5E}" type="slidenum">
              <a:rPr lang="en-US" altLang="en-US" sz="1200"/>
              <a:pPr eaLnBrk="1" hangingPunct="1"/>
              <a:t>74</a:t>
            </a:fld>
            <a:endParaRPr lang="en-US" altLang="en-US" sz="1200"/>
          </a:p>
        </p:txBody>
      </p:sp>
    </p:spTree>
    <p:extLst>
      <p:ext uri="{BB962C8B-B14F-4D97-AF65-F5344CB8AC3E}">
        <p14:creationId xmlns:p14="http://schemas.microsoft.com/office/powerpoint/2010/main" val="18899206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8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8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48FE69B-C6B0-5C42-87A7-EA50B1827F48}" type="slidenum">
              <a:rPr lang="en-US" altLang="en-US" sz="1200"/>
              <a:pPr eaLnBrk="1" hangingPunct="1"/>
              <a:t>75</a:t>
            </a:fld>
            <a:endParaRPr lang="en-US" altLang="en-US" sz="1200"/>
          </a:p>
        </p:txBody>
      </p:sp>
    </p:spTree>
    <p:extLst>
      <p:ext uri="{BB962C8B-B14F-4D97-AF65-F5344CB8AC3E}">
        <p14:creationId xmlns:p14="http://schemas.microsoft.com/office/powerpoint/2010/main" val="18422957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0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0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38D5808-1CE5-8D4A-B887-327B89A78488}" type="slidenum">
              <a:rPr lang="en-US" altLang="en-US" sz="1200"/>
              <a:pPr eaLnBrk="1" hangingPunct="1"/>
              <a:t>76</a:t>
            </a:fld>
            <a:endParaRPr lang="en-US" altLang="en-US" sz="1200"/>
          </a:p>
        </p:txBody>
      </p:sp>
    </p:spTree>
    <p:extLst>
      <p:ext uri="{BB962C8B-B14F-4D97-AF65-F5344CB8AC3E}">
        <p14:creationId xmlns:p14="http://schemas.microsoft.com/office/powerpoint/2010/main" val="16547366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2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2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BAAEC2D-5622-B848-BD5D-F655C461EAC7}" type="slidenum">
              <a:rPr lang="en-US" altLang="en-US" sz="1200"/>
              <a:pPr eaLnBrk="1" hangingPunct="1"/>
              <a:t>77</a:t>
            </a:fld>
            <a:endParaRPr lang="en-US" altLang="en-US" sz="1200"/>
          </a:p>
        </p:txBody>
      </p:sp>
    </p:spTree>
    <p:extLst>
      <p:ext uri="{BB962C8B-B14F-4D97-AF65-F5344CB8AC3E}">
        <p14:creationId xmlns:p14="http://schemas.microsoft.com/office/powerpoint/2010/main" val="1593350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10</a:t>
            </a:fld>
            <a:endParaRPr lang="en-US" altLang="en-US" sz="1200"/>
          </a:p>
        </p:txBody>
      </p:sp>
    </p:spTree>
    <p:extLst>
      <p:ext uri="{BB962C8B-B14F-4D97-AF65-F5344CB8AC3E}">
        <p14:creationId xmlns:p14="http://schemas.microsoft.com/office/powerpoint/2010/main" val="20238310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4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Use a constant for the value 3.5</a:t>
            </a:r>
          </a:p>
          <a:p>
            <a:endParaRPr lang="en-US" altLang="en-US">
              <a:ea typeface="ＭＳ Ｐゴシック" charset="-128"/>
            </a:endParaRPr>
          </a:p>
        </p:txBody>
      </p:sp>
      <p:sp>
        <p:nvSpPr>
          <p:cNvPr id="164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A173A-B873-6146-8FDC-C2BFD8E49401}" type="slidenum">
              <a:rPr lang="en-US" altLang="en-US" sz="1200"/>
              <a:pPr eaLnBrk="1" hangingPunct="1"/>
              <a:t>78</a:t>
            </a:fld>
            <a:endParaRPr lang="en-US" altLang="en-US" sz="1200"/>
          </a:p>
        </p:txBody>
      </p:sp>
    </p:spTree>
    <p:extLst>
      <p:ext uri="{BB962C8B-B14F-4D97-AF65-F5344CB8AC3E}">
        <p14:creationId xmlns:p14="http://schemas.microsoft.com/office/powerpoint/2010/main" val="5200526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6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6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18FE9-7DB5-A548-AB47-17ED87BFCE8A}" type="slidenum">
              <a:rPr lang="en-US" altLang="en-US" sz="1200"/>
              <a:pPr eaLnBrk="1" hangingPunct="1"/>
              <a:t>79</a:t>
            </a:fld>
            <a:endParaRPr lang="en-US" altLang="en-US" sz="1200"/>
          </a:p>
        </p:txBody>
      </p:sp>
    </p:spTree>
    <p:extLst>
      <p:ext uri="{BB962C8B-B14F-4D97-AF65-F5344CB8AC3E}">
        <p14:creationId xmlns:p14="http://schemas.microsoft.com/office/powerpoint/2010/main" val="11525515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8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8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D701F6-CAC4-2D4A-AB4E-0D5269B743F2}" type="slidenum">
              <a:rPr lang="en-US" altLang="en-US" sz="1200"/>
              <a:pPr eaLnBrk="1" hangingPunct="1"/>
              <a:t>80</a:t>
            </a:fld>
            <a:endParaRPr lang="en-US" altLang="en-US" sz="1200"/>
          </a:p>
        </p:txBody>
      </p:sp>
    </p:spTree>
    <p:extLst>
      <p:ext uri="{BB962C8B-B14F-4D97-AF65-F5344CB8AC3E}">
        <p14:creationId xmlns:p14="http://schemas.microsoft.com/office/powerpoint/2010/main" val="19284116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81</a:t>
            </a:fld>
            <a:endParaRPr lang="en-US" altLang="en-US" sz="1200"/>
          </a:p>
        </p:txBody>
      </p:sp>
    </p:spTree>
    <p:extLst>
      <p:ext uri="{BB962C8B-B14F-4D97-AF65-F5344CB8AC3E}">
        <p14:creationId xmlns:p14="http://schemas.microsoft.com/office/powerpoint/2010/main" val="10600499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82</a:t>
            </a:fld>
            <a:endParaRPr lang="en-US" altLang="en-US" sz="1200"/>
          </a:p>
        </p:txBody>
      </p:sp>
    </p:spTree>
    <p:extLst>
      <p:ext uri="{BB962C8B-B14F-4D97-AF65-F5344CB8AC3E}">
        <p14:creationId xmlns:p14="http://schemas.microsoft.com/office/powerpoint/2010/main" val="15949574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83</a:t>
            </a:fld>
            <a:endParaRPr lang="en-US" altLang="en-US" sz="1200"/>
          </a:p>
        </p:txBody>
      </p:sp>
    </p:spTree>
    <p:extLst>
      <p:ext uri="{BB962C8B-B14F-4D97-AF65-F5344CB8AC3E}">
        <p14:creationId xmlns:p14="http://schemas.microsoft.com/office/powerpoint/2010/main" val="18074314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84</a:t>
            </a:fld>
            <a:endParaRPr lang="en-US" altLang="en-US" sz="1200"/>
          </a:p>
        </p:txBody>
      </p:sp>
    </p:spTree>
    <p:extLst>
      <p:ext uri="{BB962C8B-B14F-4D97-AF65-F5344CB8AC3E}">
        <p14:creationId xmlns:p14="http://schemas.microsoft.com/office/powerpoint/2010/main" val="18029884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85</a:t>
            </a:fld>
            <a:endParaRPr lang="en-US" altLang="en-US" sz="1200"/>
          </a:p>
        </p:txBody>
      </p:sp>
    </p:spTree>
    <p:extLst>
      <p:ext uri="{BB962C8B-B14F-4D97-AF65-F5344CB8AC3E}">
        <p14:creationId xmlns:p14="http://schemas.microsoft.com/office/powerpoint/2010/main" val="2082811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86</a:t>
            </a:fld>
            <a:endParaRPr lang="en-US" altLang="en-US" sz="1200"/>
          </a:p>
        </p:txBody>
      </p:sp>
    </p:spTree>
    <p:extLst>
      <p:ext uri="{BB962C8B-B14F-4D97-AF65-F5344CB8AC3E}">
        <p14:creationId xmlns:p14="http://schemas.microsoft.com/office/powerpoint/2010/main" val="2700666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87</a:t>
            </a:fld>
            <a:endParaRPr lang="en-US" altLang="en-US" sz="1200"/>
          </a:p>
        </p:txBody>
      </p:sp>
    </p:spTree>
    <p:extLst>
      <p:ext uri="{BB962C8B-B14F-4D97-AF65-F5344CB8AC3E}">
        <p14:creationId xmlns:p14="http://schemas.microsoft.com/office/powerpoint/2010/main" val="2099463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11</a:t>
            </a:fld>
            <a:endParaRPr lang="en-US" altLang="en-US" sz="1200"/>
          </a:p>
        </p:txBody>
      </p:sp>
    </p:spTree>
    <p:extLst>
      <p:ext uri="{BB962C8B-B14F-4D97-AF65-F5344CB8AC3E}">
        <p14:creationId xmlns:p14="http://schemas.microsoft.com/office/powerpoint/2010/main" val="36814711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88</a:t>
            </a:fld>
            <a:endParaRPr lang="en-US" altLang="en-US" sz="1200"/>
          </a:p>
        </p:txBody>
      </p:sp>
    </p:spTree>
    <p:extLst>
      <p:ext uri="{BB962C8B-B14F-4D97-AF65-F5344CB8AC3E}">
        <p14:creationId xmlns:p14="http://schemas.microsoft.com/office/powerpoint/2010/main" val="7511257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89</a:t>
            </a:fld>
            <a:endParaRPr lang="en-US" altLang="en-US" sz="1200"/>
          </a:p>
        </p:txBody>
      </p:sp>
    </p:spTree>
    <p:extLst>
      <p:ext uri="{BB962C8B-B14F-4D97-AF65-F5344CB8AC3E}">
        <p14:creationId xmlns:p14="http://schemas.microsoft.com/office/powerpoint/2010/main" val="1263873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12</a:t>
            </a:fld>
            <a:endParaRPr lang="en-US" altLang="en-US" sz="1200"/>
          </a:p>
        </p:txBody>
      </p:sp>
    </p:spTree>
    <p:extLst>
      <p:ext uri="{BB962C8B-B14F-4D97-AF65-F5344CB8AC3E}">
        <p14:creationId xmlns:p14="http://schemas.microsoft.com/office/powerpoint/2010/main" val="2204713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966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5057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3"/>
          <a:stretch>
            <a:fillRect/>
          </a:stretch>
        </p:blipFill>
        <p:spPr>
          <a:xfrm>
            <a:off x="0" y="274638"/>
            <a:ext cx="965200" cy="952500"/>
          </a:xfrm>
          <a:prstGeom prst="rect">
            <a:avLst/>
          </a:prstGeom>
        </p:spPr>
      </p:pic>
      <p:pic>
        <p:nvPicPr>
          <p:cNvPr id="8" name="Picture 7"/>
          <p:cNvPicPr>
            <a:picLocks noChangeAspect="1"/>
          </p:cNvPicPr>
          <p:nvPr userDrawn="1"/>
        </p:nvPicPr>
        <p:blipFill>
          <a:blip r:embed="rId14"/>
          <a:stretch>
            <a:fillRect/>
          </a:stretch>
        </p:blipFill>
        <p:spPr>
          <a:xfrm>
            <a:off x="8248650" y="274638"/>
            <a:ext cx="876300" cy="967282"/>
          </a:xfrm>
          <a:prstGeom prst="rect">
            <a:avLst/>
          </a:prstGeom>
        </p:spPr>
      </p:pic>
      <p:sp>
        <p:nvSpPr>
          <p:cNvPr id="11" name="Rectangle 10"/>
          <p:cNvSpPr/>
          <p:nvPr userDrawn="1"/>
        </p:nvSpPr>
        <p:spPr>
          <a:xfrm>
            <a:off x="228600" y="130055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pylint.or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hyperlink" Target="http://citeseerx.ist.psu.edu/viewdoc/summary?doi=10.1.1.56.1841"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2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3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3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4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goo.gl/o57K7g"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5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python.org/dev/peps/pep-0008/#id46" TargetMode="External"/><Relationship Id="rId7" Type="http://schemas.openxmlformats.org/officeDocument/2006/relationships/image" Target="../media/image42.tif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dillinger.io/"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kallisons/NOAH_LSM_Mussel_v2.0"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tackoverflow.com/questions/184618/what-is-the-best-comment-in-source-code-you-have-ever-encountered"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www.python.org/dev/peps/pep-0257/"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55.tif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numpy/numpy/blob/master/numpy/__init__.py"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scikit-learn/scikit-learn/blob/master/sklearn/cluster/dbscan_.py"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google.github.io/styleguide/pyguid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182" y="2082217"/>
            <a:ext cx="8939284" cy="757495"/>
          </a:xfrm>
        </p:spPr>
        <p:txBody>
          <a:bodyPr>
            <a:normAutofit fontScale="90000"/>
          </a:bodyPr>
          <a:lstStyle/>
          <a:p>
            <a:r>
              <a:rPr lang="en-US" sz="3600" dirty="0"/>
              <a:t>CSE 583: Making your code better one line at a time</a:t>
            </a:r>
          </a:p>
        </p:txBody>
      </p:sp>
      <p:sp>
        <p:nvSpPr>
          <p:cNvPr id="3" name="Subtitle 2"/>
          <p:cNvSpPr>
            <a:spLocks noGrp="1"/>
          </p:cNvSpPr>
          <p:nvPr>
            <p:ph type="subTitle" idx="1"/>
          </p:nvPr>
        </p:nvSpPr>
        <p:spPr>
          <a:xfrm>
            <a:off x="228600" y="5259946"/>
            <a:ext cx="8705850" cy="1150453"/>
          </a:xfrm>
        </p:spPr>
        <p:txBody>
          <a:bodyPr>
            <a:normAutofit/>
          </a:bodyPr>
          <a:lstStyle/>
          <a:p>
            <a:r>
              <a:rPr lang="en-US" dirty="0"/>
              <a:t>Dave Beck</a:t>
            </a:r>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759670" y="1261298"/>
            <a:ext cx="2837792" cy="646331"/>
          </a:xfrm>
          <a:prstGeom prst="rect">
            <a:avLst/>
          </a:prstGeom>
          <a:noFill/>
        </p:spPr>
        <p:txBody>
          <a:bodyPr wrap="square" rtlCol="0">
            <a:spAutoFit/>
          </a:bodyPr>
          <a:lstStyle/>
          <a:p>
            <a:pPr algn="ctr"/>
            <a:r>
              <a:rPr lang="en-US"/>
              <a:t>Advancing data-intensive </a:t>
            </a:r>
            <a:r>
              <a:rPr lang="en-US" dirty="0"/>
              <a:t>discovery in all fields</a:t>
            </a:r>
          </a:p>
        </p:txBody>
      </p:sp>
      <p:sp>
        <p:nvSpPr>
          <p:cNvPr id="8" name="TextBox 7"/>
          <p:cNvSpPr txBox="1"/>
          <p:nvPr/>
        </p:nvSpPr>
        <p:spPr>
          <a:xfrm>
            <a:off x="594360" y="1271446"/>
            <a:ext cx="2636688" cy="646331"/>
          </a:xfrm>
          <a:prstGeom prst="rect">
            <a:avLst/>
          </a:prstGeom>
          <a:noFill/>
        </p:spPr>
        <p:txBody>
          <a:bodyPr wrap="square" rtlCol="0">
            <a:spAutoFit/>
          </a:bodyPr>
          <a:lstStyle/>
          <a:p>
            <a:pPr algn="ctr"/>
            <a:r>
              <a:rPr lang="en-US" dirty="0"/>
              <a:t>Knowledge and solutions for a changing world</a:t>
            </a:r>
          </a:p>
        </p:txBody>
      </p:sp>
      <p:pic>
        <p:nvPicPr>
          <p:cNvPr id="4" name="Picture 3"/>
          <p:cNvPicPr>
            <a:picLocks noChangeAspect="1"/>
          </p:cNvPicPr>
          <p:nvPr/>
        </p:nvPicPr>
        <p:blipFill>
          <a:blip r:embed="rId3"/>
          <a:stretch>
            <a:fillRect/>
          </a:stretch>
        </p:blipFill>
        <p:spPr>
          <a:xfrm>
            <a:off x="1387178" y="339363"/>
            <a:ext cx="965200" cy="952500"/>
          </a:xfrm>
          <a:prstGeom prst="rect">
            <a:avLst/>
          </a:prstGeom>
        </p:spPr>
      </p:pic>
      <p:pic>
        <p:nvPicPr>
          <p:cNvPr id="5" name="Picture 4"/>
          <p:cNvPicPr>
            <a:picLocks noChangeAspect="1"/>
          </p:cNvPicPr>
          <p:nvPr/>
        </p:nvPicPr>
        <p:blipFill>
          <a:blip r:embed="rId4"/>
          <a:stretch>
            <a:fillRect/>
          </a:stretch>
        </p:blipFill>
        <p:spPr>
          <a:xfrm>
            <a:off x="6679139" y="355598"/>
            <a:ext cx="876300" cy="967282"/>
          </a:xfrm>
          <a:prstGeom prst="rect">
            <a:avLst/>
          </a:prstGeom>
        </p:spPr>
      </p:pic>
      <p:pic>
        <p:nvPicPr>
          <p:cNvPr id="9" name="Picture 8"/>
          <p:cNvPicPr>
            <a:picLocks noChangeAspect="1"/>
          </p:cNvPicPr>
          <p:nvPr/>
        </p:nvPicPr>
        <p:blipFill>
          <a:blip r:embed="rId5"/>
          <a:stretch>
            <a:fillRect/>
          </a:stretch>
        </p:blipFill>
        <p:spPr>
          <a:xfrm>
            <a:off x="3822232" y="204582"/>
            <a:ext cx="1418994" cy="1418994"/>
          </a:xfrm>
          <a:prstGeom prst="rect">
            <a:avLst/>
          </a:prstGeom>
        </p:spPr>
      </p:pic>
      <p:sp>
        <p:nvSpPr>
          <p:cNvPr id="10" name="TextBox 9"/>
          <p:cNvSpPr txBox="1"/>
          <p:nvPr/>
        </p:nvSpPr>
        <p:spPr>
          <a:xfrm>
            <a:off x="3390984" y="1623576"/>
            <a:ext cx="2218676" cy="369332"/>
          </a:xfrm>
          <a:prstGeom prst="rect">
            <a:avLst/>
          </a:prstGeom>
          <a:noFill/>
        </p:spPr>
        <p:txBody>
          <a:bodyPr wrap="square" rtlCol="0">
            <a:spAutoFit/>
          </a:bodyPr>
          <a:lstStyle/>
          <a:p>
            <a:pPr algn="ctr"/>
            <a:r>
              <a:rPr lang="en-US" dirty="0"/>
              <a:t>Be boundless</a:t>
            </a:r>
          </a:p>
        </p:txBody>
      </p:sp>
      <p:sp>
        <p:nvSpPr>
          <p:cNvPr id="11" name="Rectangle 10"/>
          <p:cNvSpPr/>
          <p:nvPr/>
        </p:nvSpPr>
        <p:spPr>
          <a:xfrm>
            <a:off x="228600" y="486264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3" name="Rectangle 12"/>
          <p:cNvSpPr/>
          <p:nvPr/>
        </p:nvSpPr>
        <p:spPr>
          <a:xfrm>
            <a:off x="228600" y="2976193"/>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4" name="Title 1"/>
          <p:cNvSpPr txBox="1">
            <a:spLocks/>
          </p:cNvSpPr>
          <p:nvPr/>
        </p:nvSpPr>
        <p:spPr>
          <a:xfrm>
            <a:off x="228600" y="2812059"/>
            <a:ext cx="870585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t>Documentation and programming style </a:t>
            </a:r>
          </a:p>
        </p:txBody>
      </p:sp>
    </p:spTree>
    <p:extLst>
      <p:ext uri="{BB962C8B-B14F-4D97-AF65-F5344CB8AC3E}">
        <p14:creationId xmlns:p14="http://schemas.microsoft.com/office/powerpoint/2010/main" val="186050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Put some color in your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dirty="0">
                <a:ea typeface="ＭＳ Ｐゴシック" charset="-128"/>
              </a:rPr>
              <a:t>Tools for checking the style adherence</a:t>
            </a:r>
          </a:p>
          <a:p>
            <a:pPr lvl="1"/>
            <a:r>
              <a:rPr lang="en-US" altLang="en-US" dirty="0">
                <a:ea typeface="ＭＳ Ｐゴシック" charset="-128"/>
              </a:rPr>
              <a:t>Many editors allow you to color your code</a:t>
            </a:r>
          </a:p>
          <a:p>
            <a:pPr lvl="2"/>
            <a:r>
              <a:rPr lang="en-US" altLang="en-US" dirty="0">
                <a:ea typeface="ＭＳ Ｐゴシック" charset="-128"/>
              </a:rPr>
              <a:t>Sublime, Atom, vim, Visual Studio Code</a:t>
            </a:r>
            <a:endParaRPr lang="en-US" altLang="en-US" sz="2200" dirty="0">
              <a:latin typeface="Courier New" charset="0"/>
              <a:ea typeface="ＭＳ Ｐゴシック" charset="-128"/>
              <a:cs typeface="Courier New" charset="0"/>
            </a:endParaRPr>
          </a:p>
          <a:p>
            <a:pPr lvl="1"/>
            <a:r>
              <a:rPr lang="en-US" altLang="en-US" dirty="0">
                <a:latin typeface="+mj-lt"/>
                <a:ea typeface="ＭＳ Ｐゴシック" charset="-128"/>
                <a:cs typeface="Courier New" charset="0"/>
              </a:rPr>
              <a:t>Turn this ON if it isn’t already!</a:t>
            </a:r>
            <a:endParaRPr lang="en-US" altLang="en-US" dirty="0">
              <a:latin typeface="+mj-lt"/>
              <a:ea typeface="ＭＳ Ｐゴシック" charset="-128"/>
            </a:endParaRPr>
          </a:p>
        </p:txBody>
      </p:sp>
      <p:pic>
        <p:nvPicPr>
          <p:cNvPr id="6" name="Picture 5">
            <a:extLst>
              <a:ext uri="{FF2B5EF4-FFF2-40B4-BE49-F238E27FC236}">
                <a16:creationId xmlns:a16="http://schemas.microsoft.com/office/drawing/2014/main" id="{B09EC5C4-7BFE-444B-8878-EDC1FA6A653D}"/>
              </a:ext>
            </a:extLst>
          </p:cNvPr>
          <p:cNvPicPr>
            <a:picLocks noChangeAspect="1"/>
          </p:cNvPicPr>
          <p:nvPr/>
        </p:nvPicPr>
        <p:blipFill>
          <a:blip r:embed="rId3"/>
          <a:stretch>
            <a:fillRect/>
          </a:stretch>
        </p:blipFill>
        <p:spPr>
          <a:xfrm>
            <a:off x="514350" y="3391174"/>
            <a:ext cx="8115300" cy="3466825"/>
          </a:xfrm>
          <a:prstGeom prst="rect">
            <a:avLst/>
          </a:prstGeom>
        </p:spPr>
      </p:pic>
    </p:spTree>
    <p:extLst>
      <p:ext uri="{BB962C8B-B14F-4D97-AF65-F5344CB8AC3E}">
        <p14:creationId xmlns:p14="http://schemas.microsoft.com/office/powerpoint/2010/main" val="259953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en-US" sz="3200" dirty="0">
                <a:ea typeface="ＭＳ Ｐゴシック" charset="-128"/>
              </a:rPr>
              <a:t>No, sorry!</a:t>
            </a:r>
            <a:br>
              <a:rPr lang="en-US" altLang="en-US" sz="3200" dirty="0">
                <a:ea typeface="ＭＳ Ｐゴシック" charset="-128"/>
              </a:rPr>
            </a:br>
            <a:r>
              <a:rPr lang="en-US" altLang="en-US" sz="3200" dirty="0">
                <a:ea typeface="ＭＳ Ｐゴシック" charset="-128"/>
              </a:rPr>
              <a:t>Those colors just don’t work together.</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Play with the colors a bit…</a:t>
            </a:r>
          </a:p>
          <a:p>
            <a:endParaRPr lang="en-US" altLang="en-US" dirty="0">
              <a:ea typeface="ＭＳ Ｐゴシック" charset="-128"/>
            </a:endParaRPr>
          </a:p>
          <a:p>
            <a:r>
              <a:rPr lang="en-US" altLang="en-US" dirty="0">
                <a:ea typeface="ＭＳ Ｐゴシック" charset="-128"/>
              </a:rPr>
              <a:t>What does your brain do when you see something like below?</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5" name="Picture 4">
            <a:extLst>
              <a:ext uri="{FF2B5EF4-FFF2-40B4-BE49-F238E27FC236}">
                <a16:creationId xmlns:a16="http://schemas.microsoft.com/office/drawing/2014/main" id="{D0CA2CCA-FC24-4C85-9BFF-88182AD9B3C0}"/>
              </a:ext>
            </a:extLst>
          </p:cNvPr>
          <p:cNvPicPr>
            <a:picLocks noChangeAspect="1"/>
          </p:cNvPicPr>
          <p:nvPr/>
        </p:nvPicPr>
        <p:blipFill>
          <a:blip r:embed="rId3"/>
          <a:stretch>
            <a:fillRect/>
          </a:stretch>
        </p:blipFill>
        <p:spPr>
          <a:xfrm>
            <a:off x="0" y="4051179"/>
            <a:ext cx="9144000" cy="2806821"/>
          </a:xfrm>
          <a:prstGeom prst="rect">
            <a:avLst/>
          </a:prstGeom>
        </p:spPr>
      </p:pic>
    </p:spTree>
    <p:extLst>
      <p:ext uri="{BB962C8B-B14F-4D97-AF65-F5344CB8AC3E}">
        <p14:creationId xmlns:p14="http://schemas.microsoft.com/office/powerpoint/2010/main" val="46300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en-US" sz="3200" dirty="0">
                <a:ea typeface="ＭＳ Ｐゴシック" charset="-128"/>
              </a:rPr>
              <a:t>No, sorry!</a:t>
            </a:r>
            <a:br>
              <a:rPr lang="en-US" altLang="en-US" sz="3200" dirty="0">
                <a:ea typeface="ＭＳ Ｐゴシック" charset="-128"/>
              </a:rPr>
            </a:br>
            <a:r>
              <a:rPr lang="en-US" altLang="en-US" sz="3200" dirty="0">
                <a:ea typeface="ＭＳ Ｐゴシック" charset="-128"/>
              </a:rPr>
              <a:t>Those colors just don’t work together.</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Play with the colors a bit…</a:t>
            </a:r>
          </a:p>
          <a:p>
            <a:pPr lvl="1"/>
            <a:r>
              <a:rPr lang="en-US" altLang="en-US" dirty="0">
                <a:ea typeface="ＭＳ Ｐゴシック" charset="-128"/>
              </a:rPr>
              <a:t>Your colors should never be set so that code comments are “diminished in value”</a:t>
            </a:r>
          </a:p>
          <a:p>
            <a:pPr lvl="1"/>
            <a:endParaRPr lang="en-US" altLang="en-US" dirty="0">
              <a:ea typeface="ＭＳ Ｐゴシック" charset="-128"/>
            </a:endParaRPr>
          </a:p>
          <a:p>
            <a:pPr lvl="1"/>
            <a:endParaRPr lang="en-US" altLang="en-US" dirty="0">
              <a:ea typeface="ＭＳ Ｐゴシック" charset="-128"/>
            </a:endParaRPr>
          </a:p>
        </p:txBody>
      </p:sp>
      <p:pic>
        <p:nvPicPr>
          <p:cNvPr id="1026" name="Picture 2" descr="929 BEST Sad Panda IMAGES, STOCK PHOTOS &amp;amp; VECTORS | Adobe Stock">
            <a:extLst>
              <a:ext uri="{FF2B5EF4-FFF2-40B4-BE49-F238E27FC236}">
                <a16:creationId xmlns:a16="http://schemas.microsoft.com/office/drawing/2014/main" id="{9ED1EEAA-015A-469E-919B-623A86456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154362"/>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Rectangle 1">
            <a:extLst>
              <a:ext uri="{FF2B5EF4-FFF2-40B4-BE49-F238E27FC236}">
                <a16:creationId xmlns:a16="http://schemas.microsoft.com/office/drawing/2014/main" id="{B5E80FB7-8297-4111-B874-03184B67793F}"/>
              </a:ext>
            </a:extLst>
          </p:cNvPr>
          <p:cNvSpPr/>
          <p:nvPr/>
        </p:nvSpPr>
        <p:spPr>
          <a:xfrm>
            <a:off x="4125951" y="3289610"/>
            <a:ext cx="2319454" cy="1382751"/>
          </a:xfrm>
          <a:prstGeom prst="wedgeRectCallout">
            <a:avLst>
              <a:gd name="adj1" fmla="val -77083"/>
              <a:gd name="adj2" fmla="val 29435"/>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No one values my code comments.</a:t>
            </a:r>
          </a:p>
          <a:p>
            <a:pPr algn="ctr"/>
            <a:endParaRPr lang="en-US" dirty="0">
              <a:solidFill>
                <a:schemeClr val="tx1"/>
              </a:solidFill>
            </a:endParaRPr>
          </a:p>
          <a:p>
            <a:pPr algn="ctr"/>
            <a:r>
              <a:rPr lang="en-US" dirty="0">
                <a:solidFill>
                  <a:schemeClr val="tx1"/>
                </a:solidFill>
              </a:rPr>
              <a:t>I’m sad.</a:t>
            </a:r>
          </a:p>
        </p:txBody>
      </p:sp>
    </p:spTree>
    <p:extLst>
      <p:ext uri="{BB962C8B-B14F-4D97-AF65-F5344CB8AC3E}">
        <p14:creationId xmlns:p14="http://schemas.microsoft.com/office/powerpoint/2010/main" val="4229985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Tools for style checking</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dirty="0">
                <a:ea typeface="ＭＳ Ｐゴシック" charset="-128"/>
              </a:rPr>
              <a:t>Tools for checking the style adherence</a:t>
            </a:r>
          </a:p>
          <a:p>
            <a:pPr lvl="1"/>
            <a:r>
              <a:rPr lang="en-US" altLang="en-US" dirty="0">
                <a:ea typeface="ＭＳ Ｐゴシック" charset="-128"/>
              </a:rPr>
              <a:t>Simplest is </a:t>
            </a:r>
            <a:r>
              <a:rPr lang="en-US" altLang="en-US" dirty="0" err="1">
                <a:latin typeface="Courier"/>
                <a:ea typeface="ＭＳ Ｐゴシック" charset="-128"/>
              </a:rPr>
              <a:t>pycodestyle</a:t>
            </a:r>
            <a:endParaRPr lang="en-US" altLang="en-US" dirty="0">
              <a:latin typeface="Courier"/>
              <a:ea typeface="ＭＳ Ｐゴシック" charset="-128"/>
            </a:endParaRPr>
          </a:p>
          <a:p>
            <a:pPr lvl="2"/>
            <a:r>
              <a:rPr lang="en-US" altLang="en-US" dirty="0">
                <a:ea typeface="ＭＳ Ｐゴシック" charset="-128"/>
              </a:rPr>
              <a:t>Formerly known as </a:t>
            </a:r>
            <a:r>
              <a:rPr lang="en-US" altLang="en-US" dirty="0">
                <a:latin typeface="Courier"/>
                <a:ea typeface="ＭＳ Ｐゴシック" charset="-128"/>
              </a:rPr>
              <a:t>pep8</a:t>
            </a:r>
            <a:endParaRPr lang="en-US" altLang="en-US" dirty="0">
              <a:latin typeface="+mj-lt"/>
              <a:ea typeface="ＭＳ Ｐゴシック" charset="-128"/>
            </a:endParaRPr>
          </a:p>
          <a:p>
            <a:pPr marL="914400" lvl="2" indent="0">
              <a:buNone/>
            </a:pPr>
            <a:r>
              <a:rPr lang="en-US" sz="2600" dirty="0" err="1">
                <a:latin typeface="Courier New" charset="0"/>
                <a:ea typeface="Courier New" charset="0"/>
                <a:cs typeface="Courier New" charset="0"/>
              </a:rPr>
              <a:t>conda</a:t>
            </a:r>
            <a:r>
              <a:rPr lang="en-US" sz="2600" dirty="0">
                <a:latin typeface="Courier New" charset="0"/>
                <a:ea typeface="Courier New" charset="0"/>
                <a:cs typeface="Courier New" charset="0"/>
              </a:rPr>
              <a:t> install </a:t>
            </a:r>
            <a:r>
              <a:rPr lang="en-US" sz="2600" dirty="0" err="1">
                <a:latin typeface="Courier New" charset="0"/>
                <a:ea typeface="Courier New" charset="0"/>
                <a:cs typeface="Courier New" charset="0"/>
              </a:rPr>
              <a:t>pycodestyle</a:t>
            </a:r>
            <a:endParaRPr lang="en-US" sz="2600" dirty="0">
              <a:latin typeface="Courier New" charset="0"/>
              <a:ea typeface="Courier New" charset="0"/>
              <a:cs typeface="Courier New" charset="0"/>
            </a:endParaRPr>
          </a:p>
          <a:p>
            <a:pPr marL="914400" lvl="2" indent="0">
              <a:buNone/>
            </a:pPr>
            <a:endParaRPr lang="en-US" sz="2600" dirty="0">
              <a:latin typeface="Courier New" charset="0"/>
              <a:ea typeface="Courier New" charset="0"/>
              <a:cs typeface="Courier New" charset="0"/>
            </a:endParaRPr>
          </a:p>
          <a:p>
            <a:pPr lvl="1"/>
            <a:r>
              <a:rPr lang="en-US" altLang="en-US" dirty="0">
                <a:latin typeface="Calibri" charset="0"/>
                <a:ea typeface="Calibri" charset="0"/>
                <a:cs typeface="Calibri" charset="0"/>
              </a:rPr>
              <a:t>Also see </a:t>
            </a:r>
            <a:r>
              <a:rPr lang="en-US" altLang="en-US" dirty="0">
                <a:latin typeface="Courier"/>
                <a:ea typeface="Calibri" charset="0"/>
                <a:cs typeface="Calibri" charset="0"/>
              </a:rPr>
              <a:t>flake8</a:t>
            </a:r>
          </a:p>
          <a:p>
            <a:pPr lvl="2"/>
            <a:r>
              <a:rPr lang="en-US" altLang="en-US" dirty="0">
                <a:latin typeface="Calibri" charset="0"/>
                <a:ea typeface="Calibri" charset="0"/>
                <a:cs typeface="Calibri" charset="0"/>
              </a:rPr>
              <a:t>As above with additional code checks, e.g. are imports made or variables defined that aren’t used </a:t>
            </a:r>
          </a:p>
          <a:p>
            <a:pPr marL="914400" lvl="2" indent="0">
              <a:buNone/>
            </a:pPr>
            <a:r>
              <a:rPr lang="en-US" altLang="en-US" sz="2600" dirty="0" err="1">
                <a:latin typeface="Courier New" charset="0"/>
                <a:ea typeface="Courier New" charset="0"/>
                <a:cs typeface="Courier New" charset="0"/>
              </a:rPr>
              <a:t>conda</a:t>
            </a:r>
            <a:r>
              <a:rPr lang="en-US" altLang="en-US" sz="2600" dirty="0">
                <a:latin typeface="Courier New" charset="0"/>
                <a:ea typeface="Courier New" charset="0"/>
                <a:cs typeface="Courier New" charset="0"/>
              </a:rPr>
              <a:t> install flake8</a:t>
            </a:r>
          </a:p>
        </p:txBody>
      </p:sp>
    </p:spTree>
    <p:extLst>
      <p:ext uri="{BB962C8B-B14F-4D97-AF65-F5344CB8AC3E}">
        <p14:creationId xmlns:p14="http://schemas.microsoft.com/office/powerpoint/2010/main" val="1324729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Another tool</a:t>
            </a:r>
            <a:r>
              <a:rPr lang="is-IS" altLang="en-US" dirty="0">
                <a:ea typeface="ＭＳ Ｐゴシック" charset="-128"/>
              </a:rPr>
              <a:t>…</a:t>
            </a:r>
          </a:p>
          <a:p>
            <a:pPr lvl="1"/>
            <a:r>
              <a:rPr lang="is-IS" altLang="en-US" i="1" dirty="0">
                <a:ea typeface="ＭＳ Ｐゴシック" charset="-128"/>
              </a:rPr>
              <a:t>pylint </a:t>
            </a:r>
            <a:r>
              <a:rPr lang="is-IS" altLang="en-US" dirty="0">
                <a:ea typeface="ＭＳ Ｐゴシック" charset="-128"/>
              </a:rPr>
              <a:t>( </a:t>
            </a:r>
            <a:r>
              <a:rPr lang="en-US" altLang="en-US" dirty="0">
                <a:ea typeface="ＭＳ Ｐゴシック" charset="-128"/>
                <a:hlinkClick r:id="rId3"/>
              </a:rPr>
              <a:t>http://www.pylint.org</a:t>
            </a:r>
            <a:r>
              <a:rPr lang="en-US" altLang="en-US" dirty="0">
                <a:ea typeface="ＭＳ Ｐゴシック" charset="-128"/>
              </a:rPr>
              <a:t> )</a:t>
            </a:r>
            <a:endParaRPr lang="is-IS" altLang="en-US" dirty="0">
              <a:ea typeface="ＭＳ Ｐゴシック" charset="-128"/>
            </a:endParaRPr>
          </a:p>
          <a:p>
            <a:pPr lvl="2"/>
            <a:r>
              <a:rPr lang="en-US" altLang="en-US" dirty="0">
                <a:ea typeface="ＭＳ Ｐゴシック" charset="-128"/>
              </a:rPr>
              <a:t>Extends from a tool called </a:t>
            </a:r>
            <a:r>
              <a:rPr lang="en-US" altLang="en-US" i="1" dirty="0">
                <a:ea typeface="ＭＳ Ｐゴシック" charset="-128"/>
              </a:rPr>
              <a:t>lint</a:t>
            </a:r>
            <a:r>
              <a:rPr lang="en-US" altLang="en-US" dirty="0">
                <a:ea typeface="ＭＳ Ｐゴシック" charset="-128"/>
              </a:rPr>
              <a:t> introduced for C from Bell Labs in 1976</a:t>
            </a:r>
          </a:p>
          <a:p>
            <a:pPr marL="914400" lvl="2" indent="0">
              <a:buNone/>
            </a:pPr>
            <a:r>
              <a:rPr lang="en-US" altLang="en-US" sz="2000" dirty="0">
                <a:ea typeface="ＭＳ Ｐゴシック" charset="-128"/>
                <a:hlinkClick r:id="rId4"/>
              </a:rPr>
              <a:t>http://citeseerx.ist.psu.edu/viewdoc/summary?doi=10.1.1.56.1841</a:t>
            </a:r>
            <a:endParaRPr lang="en-US" altLang="en-US" sz="2000" dirty="0">
              <a:ea typeface="ＭＳ Ｐゴシック" charset="-128"/>
            </a:endParaRPr>
          </a:p>
          <a:p>
            <a:pPr marL="914400" lvl="2" indent="0">
              <a:buNone/>
            </a:pPr>
            <a:endParaRPr lang="en-US" altLang="en-US" sz="1200" dirty="0">
              <a:latin typeface="Courier"/>
              <a:ea typeface="ＭＳ Ｐゴシック" charset="-128"/>
            </a:endParaRPr>
          </a:p>
          <a:p>
            <a:pPr marL="914400" lvl="2" indent="0">
              <a:buNone/>
            </a:pPr>
            <a:r>
              <a:rPr lang="en-US" altLang="en-US" dirty="0" err="1">
                <a:latin typeface="Courier"/>
                <a:ea typeface="ＭＳ Ｐゴシック" charset="-128"/>
              </a:rPr>
              <a:t>conda</a:t>
            </a:r>
            <a:r>
              <a:rPr lang="en-US" altLang="en-US" dirty="0">
                <a:latin typeface="Courier"/>
                <a:ea typeface="ＭＳ Ｐゴシック" charset="-128"/>
              </a:rPr>
              <a:t> install </a:t>
            </a:r>
            <a:r>
              <a:rPr lang="en-US" altLang="en-US" dirty="0" err="1">
                <a:latin typeface="Courier"/>
                <a:ea typeface="ＭＳ Ｐゴシック" charset="-128"/>
              </a:rPr>
              <a:t>pylint</a:t>
            </a:r>
            <a:endParaRPr lang="en-US" altLang="en-US" dirty="0">
              <a:latin typeface="Courier"/>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p:txBody>
      </p:sp>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4000" dirty="0">
                <a:ea typeface="ＭＳ Ｐゴシック" charset="-128"/>
              </a:rPr>
              <a:t>Checking yourself out in the mirror</a:t>
            </a:r>
          </a:p>
        </p:txBody>
      </p:sp>
      <p:pic>
        <p:nvPicPr>
          <p:cNvPr id="2" name="Picture 1"/>
          <p:cNvPicPr>
            <a:picLocks noChangeAspect="1"/>
          </p:cNvPicPr>
          <p:nvPr/>
        </p:nvPicPr>
        <p:blipFill>
          <a:blip r:embed="rId5"/>
          <a:stretch>
            <a:fillRect/>
          </a:stretch>
        </p:blipFill>
        <p:spPr>
          <a:xfrm>
            <a:off x="1447800" y="4582760"/>
            <a:ext cx="5905500" cy="2108200"/>
          </a:xfrm>
          <a:prstGeom prst="rect">
            <a:avLst/>
          </a:prstGeom>
        </p:spPr>
      </p:pic>
    </p:spTree>
    <p:extLst>
      <p:ext uri="{BB962C8B-B14F-4D97-AF65-F5344CB8AC3E}">
        <p14:creationId xmlns:p14="http://schemas.microsoft.com/office/powerpoint/2010/main" val="1043323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How to use them?  Replace </a:t>
            </a:r>
            <a:r>
              <a:rPr lang="en-US" altLang="en-US" sz="2400" dirty="0" err="1">
                <a:latin typeface="Courier"/>
                <a:ea typeface="ＭＳ Ｐゴシック" charset="-128"/>
              </a:rPr>
              <a:t>pylint</a:t>
            </a:r>
            <a:r>
              <a:rPr lang="en-US" altLang="en-US" dirty="0">
                <a:ea typeface="ＭＳ Ｐゴシック" charset="-128"/>
              </a:rPr>
              <a:t> with tool…</a:t>
            </a:r>
            <a:endParaRPr lang="is-IS" altLang="en-US" dirty="0">
              <a:ea typeface="ＭＳ Ｐゴシック" charset="-128"/>
            </a:endParaRPr>
          </a:p>
          <a:p>
            <a:pPr marL="914400" lvl="2" indent="0">
              <a:buNone/>
            </a:pPr>
            <a:endParaRPr lang="en-US" altLang="en-US" sz="1200" dirty="0">
              <a:latin typeface="Courier"/>
              <a:ea typeface="ＭＳ Ｐゴシック" charset="-128"/>
            </a:endParaRPr>
          </a:p>
          <a:p>
            <a:pPr marL="914400" lvl="2" indent="0">
              <a:buNone/>
            </a:pPr>
            <a:r>
              <a:rPr lang="en-US" altLang="en-US" dirty="0" err="1">
                <a:latin typeface="Courier"/>
                <a:ea typeface="ＭＳ Ｐゴシック" charset="-128"/>
              </a:rPr>
              <a:t>pylint</a:t>
            </a:r>
            <a:r>
              <a:rPr lang="en-US" altLang="en-US" dirty="0">
                <a:latin typeface="Courier"/>
                <a:ea typeface="ＭＳ Ｐゴシック" charset="-128"/>
              </a:rPr>
              <a:t> &lt;filename.py&gt;</a:t>
            </a:r>
          </a:p>
          <a:p>
            <a:pPr lvl="2"/>
            <a:r>
              <a:rPr lang="en-US" altLang="en-US" dirty="0">
                <a:latin typeface="+mj-lt"/>
                <a:ea typeface="ＭＳ Ｐゴシック" charset="-128"/>
              </a:rPr>
              <a:t>e.g. </a:t>
            </a:r>
            <a:r>
              <a:rPr lang="en-US" altLang="en-US" dirty="0">
                <a:latin typeface="Courier"/>
                <a:ea typeface="ＭＳ Ｐゴシック" charset="-128"/>
              </a:rPr>
              <a:t>python_demo_1.py</a:t>
            </a:r>
          </a:p>
          <a:p>
            <a:pPr lvl="2"/>
            <a:endParaRPr lang="en-US" altLang="en-US" dirty="0">
              <a:latin typeface="Courier"/>
              <a:ea typeface="ＭＳ Ｐゴシック" charset="-128"/>
            </a:endParaRPr>
          </a:p>
          <a:p>
            <a:pPr marL="914400" lvl="2" indent="0">
              <a:buNone/>
            </a:pPr>
            <a:r>
              <a:rPr lang="en-US" altLang="en-US" dirty="0" err="1">
                <a:latin typeface="Courier"/>
                <a:ea typeface="ＭＳ Ｐゴシック" charset="-128"/>
              </a:rPr>
              <a:t>pylint</a:t>
            </a:r>
            <a:r>
              <a:rPr lang="en-US" altLang="en-US" dirty="0">
                <a:latin typeface="Courier"/>
                <a:ea typeface="ＭＳ Ｐゴシック" charset="-128"/>
              </a:rPr>
              <a:t> &lt;directory with .</a:t>
            </a:r>
            <a:r>
              <a:rPr lang="en-US" altLang="en-US" dirty="0" err="1">
                <a:latin typeface="Courier"/>
                <a:ea typeface="ＭＳ Ｐゴシック" charset="-128"/>
              </a:rPr>
              <a:t>py</a:t>
            </a:r>
            <a:r>
              <a:rPr lang="en-US" altLang="en-US" dirty="0">
                <a:latin typeface="Courier"/>
                <a:ea typeface="ＭＳ Ｐゴシック" charset="-128"/>
              </a:rPr>
              <a:t> files&gt;</a:t>
            </a:r>
          </a:p>
          <a:p>
            <a:pPr lvl="2"/>
            <a:r>
              <a:rPr lang="en-US" altLang="en-US" dirty="0">
                <a:latin typeface="+mj-lt"/>
                <a:ea typeface="ＭＳ Ｐゴシック" charset="-128"/>
              </a:rPr>
              <a:t>e.g. </a:t>
            </a:r>
            <a:r>
              <a:rPr lang="en-US" altLang="en-US" dirty="0">
                <a:latin typeface="Courier"/>
                <a:ea typeface="ＭＳ Ｐゴシック" charset="-128"/>
              </a:rPr>
              <a:t>python entropy</a:t>
            </a:r>
          </a:p>
          <a:p>
            <a:pPr lvl="1"/>
            <a:endParaRPr lang="en-US" altLang="en-US" dirty="0">
              <a:ea typeface="ＭＳ Ｐゴシック" charset="-128"/>
            </a:endParaRPr>
          </a:p>
          <a:p>
            <a:pPr lvl="2"/>
            <a:endParaRPr lang="en-US" altLang="en-US" dirty="0">
              <a:ea typeface="ＭＳ Ｐゴシック" charset="-128"/>
            </a:endParaRPr>
          </a:p>
        </p:txBody>
      </p:sp>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Getting’ some style</a:t>
            </a:r>
          </a:p>
        </p:txBody>
      </p:sp>
    </p:spTree>
    <p:extLst>
      <p:ext uri="{BB962C8B-B14F-4D97-AF65-F5344CB8AC3E}">
        <p14:creationId xmlns:p14="http://schemas.microsoft.com/office/powerpoint/2010/main" val="3685918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bwMode="auto">
          <a:xfrm>
            <a:off x="457200" y="1371600"/>
            <a:ext cx="8229600" cy="52117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Other ways to check your style:</a:t>
            </a:r>
          </a:p>
          <a:p>
            <a:endParaRPr lang="en-US" altLang="en-US" dirty="0">
              <a:ea typeface="ＭＳ Ｐゴシック" charset="-128"/>
            </a:endParaRPr>
          </a:p>
          <a:p>
            <a:pPr lvl="1"/>
            <a:r>
              <a:rPr lang="en-US" altLang="en-US" dirty="0">
                <a:ea typeface="ＭＳ Ｐゴシック" charset="-128"/>
              </a:rPr>
              <a:t>Many editors support real time style checking!</a:t>
            </a:r>
          </a:p>
          <a:p>
            <a:pPr lvl="2"/>
            <a:r>
              <a:rPr lang="en-US" altLang="en-US" dirty="0">
                <a:ea typeface="ＭＳ Ｐゴシック" charset="-128"/>
              </a:rPr>
              <a:t>Visual Studio Code</a:t>
            </a:r>
          </a:p>
          <a:p>
            <a:pPr lvl="2"/>
            <a:r>
              <a:rPr lang="en-US" altLang="en-US" dirty="0">
                <a:ea typeface="ＭＳ Ｐゴシック" charset="-128"/>
              </a:rPr>
              <a:t>Atom</a:t>
            </a:r>
          </a:p>
          <a:p>
            <a:pPr lvl="2"/>
            <a:endParaRPr lang="en-US" altLang="en-US" dirty="0">
              <a:ea typeface="ＭＳ Ｐゴシック" charset="-128"/>
            </a:endParaRPr>
          </a:p>
          <a:p>
            <a:pPr lvl="1"/>
            <a:r>
              <a:rPr lang="en-US" altLang="en-US" dirty="0">
                <a:ea typeface="ＭＳ Ｐゴシック" charset="-128"/>
              </a:rPr>
              <a:t>Most default </a:t>
            </a:r>
            <a:r>
              <a:rPr lang="en-US" altLang="en-US" dirty="0" err="1">
                <a:ea typeface="ＭＳ Ｐゴシック" charset="-128"/>
              </a:rPr>
              <a:t>Jupyter</a:t>
            </a:r>
            <a:r>
              <a:rPr lang="en-US" altLang="en-US" dirty="0">
                <a:ea typeface="ＭＳ Ｐゴシック" charset="-128"/>
              </a:rPr>
              <a:t> notebook setups </a:t>
            </a:r>
            <a:r>
              <a:rPr lang="en-US" altLang="en-US" b="1" dirty="0">
                <a:ea typeface="ＭＳ Ｐゴシック" charset="-128"/>
              </a:rPr>
              <a:t>do not </a:t>
            </a:r>
            <a:r>
              <a:rPr lang="en-US" altLang="en-US" dirty="0">
                <a:ea typeface="ＭＳ Ｐゴシック" charset="-128"/>
              </a:rPr>
              <a:t>offer style checking</a:t>
            </a:r>
          </a:p>
          <a:p>
            <a:pPr lvl="2"/>
            <a:r>
              <a:rPr lang="en-US" altLang="en-US" dirty="0">
                <a:ea typeface="ＭＳ Ｐゴシック" charset="-128"/>
              </a:rPr>
              <a:t>Know  and use style until it becomes muscle memory!</a:t>
            </a:r>
          </a:p>
        </p:txBody>
      </p:sp>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Ask a friend?</a:t>
            </a:r>
          </a:p>
        </p:txBody>
      </p:sp>
    </p:spTree>
    <p:extLst>
      <p:ext uri="{BB962C8B-B14F-4D97-AF65-F5344CB8AC3E}">
        <p14:creationId xmlns:p14="http://schemas.microsoft.com/office/powerpoint/2010/main" val="2489897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D910-5857-43C9-B3F0-3B1D3089DE1B}"/>
              </a:ext>
            </a:extLst>
          </p:cNvPr>
          <p:cNvSpPr>
            <a:spLocks noGrp="1"/>
          </p:cNvSpPr>
          <p:nvPr>
            <p:ph type="title"/>
          </p:nvPr>
        </p:nvSpPr>
        <p:spPr/>
        <p:txBody>
          <a:bodyPr/>
          <a:lstStyle/>
          <a:p>
            <a:r>
              <a:rPr lang="en-US" dirty="0"/>
              <a:t>Let’s play!	</a:t>
            </a:r>
          </a:p>
        </p:txBody>
      </p:sp>
      <p:sp>
        <p:nvSpPr>
          <p:cNvPr id="3" name="Content Placeholder 2">
            <a:extLst>
              <a:ext uri="{FF2B5EF4-FFF2-40B4-BE49-F238E27FC236}">
                <a16:creationId xmlns:a16="http://schemas.microsoft.com/office/drawing/2014/main" id="{4D360F70-7AB7-410A-8359-BA0D0544A753}"/>
              </a:ext>
            </a:extLst>
          </p:cNvPr>
          <p:cNvSpPr>
            <a:spLocks noGrp="1"/>
          </p:cNvSpPr>
          <p:nvPr>
            <p:ph idx="1"/>
          </p:nvPr>
        </p:nvSpPr>
        <p:spPr/>
        <p:txBody>
          <a:bodyPr/>
          <a:lstStyle/>
          <a:p>
            <a:r>
              <a:rPr lang="en-US" dirty="0"/>
              <a:t>Curl down the </a:t>
            </a:r>
            <a:r>
              <a:rPr lang="en-US" sz="2800" dirty="0">
                <a:latin typeface="Courier"/>
              </a:rPr>
              <a:t>python_demo_1.py </a:t>
            </a:r>
            <a:r>
              <a:rPr lang="en-US" dirty="0"/>
              <a:t>file from the syllabus</a:t>
            </a:r>
            <a:endParaRPr lang="en-US" dirty="0">
              <a:latin typeface="Courier"/>
            </a:endParaRPr>
          </a:p>
          <a:p>
            <a:pPr marL="457200" lvl="1" indent="0">
              <a:buNone/>
            </a:pPr>
            <a:endParaRPr lang="en-US" dirty="0">
              <a:latin typeface="Courier"/>
            </a:endParaRPr>
          </a:p>
          <a:p>
            <a:r>
              <a:rPr lang="en-US" dirty="0"/>
              <a:t>Try one of the style tools, e.g.</a:t>
            </a:r>
          </a:p>
          <a:p>
            <a:pPr marL="457200" lvl="1" indent="0">
              <a:buNone/>
            </a:pPr>
            <a:r>
              <a:rPr lang="en-US" dirty="0" err="1">
                <a:latin typeface="Courier"/>
              </a:rPr>
              <a:t>pylint</a:t>
            </a:r>
            <a:r>
              <a:rPr lang="en-US" dirty="0">
                <a:latin typeface="Courier"/>
              </a:rPr>
              <a:t>  python_demo_1.py</a:t>
            </a:r>
          </a:p>
        </p:txBody>
      </p:sp>
    </p:spTree>
    <p:extLst>
      <p:ext uri="{BB962C8B-B14F-4D97-AF65-F5344CB8AC3E}">
        <p14:creationId xmlns:p14="http://schemas.microsoft.com/office/powerpoint/2010/main" val="3733787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CC65F-4CC3-4F5D-B9D1-1BB7754159F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623766-B855-41B3-89B1-C37A091CB66E}"/>
              </a:ext>
            </a:extLst>
          </p:cNvPr>
          <p:cNvSpPr>
            <a:spLocks noGrp="1"/>
          </p:cNvSpPr>
          <p:nvPr>
            <p:ph idx="1"/>
          </p:nvPr>
        </p:nvSpPr>
        <p:spPr/>
        <p:txBody>
          <a:bodyPr/>
          <a:lstStyle/>
          <a:p>
            <a:r>
              <a:rPr lang="en-US" dirty="0"/>
              <a:t>This slide intentionally left blank</a:t>
            </a:r>
          </a:p>
        </p:txBody>
      </p:sp>
    </p:spTree>
    <p:extLst>
      <p:ext uri="{BB962C8B-B14F-4D97-AF65-F5344CB8AC3E}">
        <p14:creationId xmlns:p14="http://schemas.microsoft.com/office/powerpoint/2010/main" val="688995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52117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dirty="0">
                <a:ea typeface="ＭＳ Ｐゴシック" charset="-128"/>
              </a:rPr>
              <a:t>Indentation</a:t>
            </a:r>
          </a:p>
          <a:p>
            <a:pPr lvl="1"/>
            <a:r>
              <a:rPr lang="en-US" altLang="en-US" dirty="0">
                <a:ea typeface="ＭＳ Ｐゴシック" charset="-128"/>
              </a:rPr>
              <a:t>Python uses “whitespace” in its syntax</a:t>
            </a:r>
          </a:p>
          <a:p>
            <a:pPr lvl="1"/>
            <a:endParaRPr lang="en-US" altLang="en-US" dirty="0">
              <a:ea typeface="ＭＳ Ｐゴシック" charset="-128"/>
            </a:endParaRPr>
          </a:p>
          <a:p>
            <a:pPr lvl="1"/>
            <a:r>
              <a:rPr lang="en-US" altLang="en-US" dirty="0">
                <a:ea typeface="ＭＳ Ｐゴシック" charset="-128"/>
              </a:rPr>
              <a:t>Four spaces</a:t>
            </a:r>
          </a:p>
          <a:p>
            <a:pPr lvl="2"/>
            <a:r>
              <a:rPr lang="en-US" altLang="en-US" dirty="0">
                <a:ea typeface="ＭＳ Ｐゴシック" charset="-128"/>
              </a:rPr>
              <a:t>Most editors can be set to convert a tab that you type to four spaces in the file</a:t>
            </a:r>
          </a:p>
          <a:p>
            <a:pPr lvl="2"/>
            <a:endParaRPr lang="en-US" altLang="en-US" dirty="0">
              <a:ea typeface="ＭＳ Ｐゴシック" charset="-128"/>
            </a:endParaRPr>
          </a:p>
          <a:p>
            <a:pPr lvl="2"/>
            <a:r>
              <a:rPr lang="en-US" altLang="en-US" dirty="0">
                <a:ea typeface="ＭＳ Ｐゴシック" charset="-128"/>
              </a:rPr>
              <a:t>What about lines that wrap? Two options</a:t>
            </a:r>
            <a:r>
              <a:rPr lang="is-IS" altLang="en-US" dirty="0">
                <a:ea typeface="ＭＳ Ｐゴシック" charset="-128"/>
              </a:rPr>
              <a:t>…</a:t>
            </a:r>
            <a:endParaRPr lang="en-US" altLang="en-US" dirty="0">
              <a:ea typeface="ＭＳ Ｐゴシック" charset="-128"/>
            </a:endParaRPr>
          </a:p>
          <a:p>
            <a:pPr lvl="3"/>
            <a:r>
              <a:rPr lang="en-US" altLang="en-US" dirty="0">
                <a:ea typeface="ＭＳ Ｐゴシック" charset="-128"/>
              </a:rPr>
              <a:t>Wrap and indent to opening of </a:t>
            </a:r>
            <a:r>
              <a:rPr lang="en-US" altLang="en-US" dirty="0" err="1">
                <a:ea typeface="ＭＳ Ｐゴシック" charset="-128"/>
              </a:rPr>
              <a:t>parens</a:t>
            </a:r>
            <a:endParaRPr lang="en-US" altLang="en-US" dirty="0">
              <a:ea typeface="ＭＳ Ｐゴシック" charset="-128"/>
            </a:endParaRPr>
          </a:p>
          <a:p>
            <a:pPr lvl="3"/>
            <a:r>
              <a:rPr lang="en-US" altLang="en-US" dirty="0">
                <a:ea typeface="ＭＳ Ｐゴシック" charset="-128"/>
              </a:rPr>
              <a:t>Hanging indent (put nothing after </a:t>
            </a:r>
            <a:r>
              <a:rPr lang="en-US" altLang="en-US" dirty="0" err="1">
                <a:ea typeface="ＭＳ Ｐゴシック" charset="-128"/>
              </a:rPr>
              <a:t>parens</a:t>
            </a:r>
            <a:r>
              <a:rPr lang="en-US" altLang="en-US" dirty="0">
                <a:ea typeface="ＭＳ Ｐゴシック" charset="-128"/>
              </a:rPr>
              <a:t> and indent only once)</a:t>
            </a:r>
          </a:p>
        </p:txBody>
      </p:sp>
    </p:spTree>
    <p:extLst>
      <p:ext uri="{BB962C8B-B14F-4D97-AF65-F5344CB8AC3E}">
        <p14:creationId xmlns:p14="http://schemas.microsoft.com/office/powerpoint/2010/main" val="93448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7410" name="Content Placeholder 5"/>
          <p:cNvSpPr>
            <a:spLocks noGrp="1"/>
          </p:cNvSpPr>
          <p:nvPr>
            <p:ph idx="1"/>
          </p:nvPr>
        </p:nvSpPr>
        <p:spPr bwMode="auto">
          <a:xfrm>
            <a:off x="3962400" y="1784195"/>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a:ea typeface="ＭＳ Ｐゴシック" charset="-128"/>
              </a:rPr>
              <a:t>AKA Strunk &amp; White</a:t>
            </a:r>
          </a:p>
          <a:p>
            <a:r>
              <a:rPr lang="en-US" altLang="en-US">
                <a:ea typeface="ＭＳ Ｐゴシック" charset="-128"/>
              </a:rPr>
              <a:t>1918 (Strunk), 1959</a:t>
            </a:r>
          </a:p>
          <a:p>
            <a:r>
              <a:rPr lang="en-US" altLang="en-US">
                <a:ea typeface="ＭＳ Ｐゴシック" charset="-128"/>
              </a:rPr>
              <a:t>Doesn’t describe how to write in English</a:t>
            </a:r>
          </a:p>
          <a:p>
            <a:r>
              <a:rPr lang="en-US" altLang="en-US">
                <a:ea typeface="ＭＳ Ｐゴシック" charset="-128"/>
              </a:rPr>
              <a:t>Describes how to write </a:t>
            </a:r>
            <a:r>
              <a:rPr lang="en-US" altLang="en-US" u="sng">
                <a:ea typeface="ＭＳ Ｐゴシック" charset="-128"/>
              </a:rPr>
              <a:t>effectively</a:t>
            </a:r>
            <a:r>
              <a:rPr lang="en-US" altLang="en-US">
                <a:ea typeface="ＭＳ Ｐゴシック" charset="-128"/>
              </a:rPr>
              <a:t> in English</a:t>
            </a:r>
          </a:p>
          <a:p>
            <a:r>
              <a:rPr lang="en-US" altLang="en-US">
                <a:ea typeface="ＭＳ Ｐゴシック" charset="-128"/>
              </a:rPr>
              <a:t>Writing is understandable and  efficient</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92133"/>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8062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692150" y="2362200"/>
            <a:ext cx="7759700" cy="3378200"/>
          </a:xfrm>
          <a:prstGeom prst="rect">
            <a:avLst/>
          </a:prstGeom>
        </p:spPr>
      </p:pic>
    </p:spTree>
    <p:extLst>
      <p:ext uri="{BB962C8B-B14F-4D97-AF65-F5344CB8AC3E}">
        <p14:creationId xmlns:p14="http://schemas.microsoft.com/office/powerpoint/2010/main" val="1756209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1781175" y="4648200"/>
            <a:ext cx="5562600" cy="558800"/>
          </a:xfrm>
          <a:prstGeom prst="rect">
            <a:avLst/>
          </a:prstGeom>
        </p:spPr>
      </p:pic>
      <p:pic>
        <p:nvPicPr>
          <p:cNvPr id="3" name="Picture 2"/>
          <p:cNvPicPr>
            <a:picLocks noChangeAspect="1"/>
          </p:cNvPicPr>
          <p:nvPr/>
        </p:nvPicPr>
        <p:blipFill>
          <a:blip r:embed="rId4"/>
          <a:stretch>
            <a:fillRect/>
          </a:stretch>
        </p:blipFill>
        <p:spPr>
          <a:xfrm>
            <a:off x="2232025" y="2441408"/>
            <a:ext cx="4660900" cy="1104900"/>
          </a:xfrm>
          <a:prstGeom prst="rect">
            <a:avLst/>
          </a:prstGeom>
        </p:spPr>
      </p:pic>
    </p:spTree>
    <p:extLst>
      <p:ext uri="{BB962C8B-B14F-4D97-AF65-F5344CB8AC3E}">
        <p14:creationId xmlns:p14="http://schemas.microsoft.com/office/powerpoint/2010/main" val="10982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4" name="Picture 3"/>
          <p:cNvPicPr>
            <a:picLocks noChangeAspect="1"/>
          </p:cNvPicPr>
          <p:nvPr/>
        </p:nvPicPr>
        <p:blipFill>
          <a:blip r:embed="rId3"/>
          <a:stretch>
            <a:fillRect/>
          </a:stretch>
        </p:blipFill>
        <p:spPr>
          <a:xfrm>
            <a:off x="2514600" y="2057400"/>
            <a:ext cx="3886200" cy="927100"/>
          </a:xfrm>
          <a:prstGeom prst="rect">
            <a:avLst/>
          </a:prstGeom>
        </p:spPr>
      </p:pic>
      <p:pic>
        <p:nvPicPr>
          <p:cNvPr id="5" name="Picture 4"/>
          <p:cNvPicPr>
            <a:picLocks noChangeAspect="1"/>
          </p:cNvPicPr>
          <p:nvPr/>
        </p:nvPicPr>
        <p:blipFill>
          <a:blip r:embed="rId4"/>
          <a:stretch>
            <a:fillRect/>
          </a:stretch>
        </p:blipFill>
        <p:spPr>
          <a:xfrm>
            <a:off x="368300" y="3201737"/>
            <a:ext cx="8318500" cy="2654300"/>
          </a:xfrm>
          <a:prstGeom prst="rect">
            <a:avLst/>
          </a:prstGeom>
        </p:spPr>
      </p:pic>
    </p:spTree>
    <p:extLst>
      <p:ext uri="{BB962C8B-B14F-4D97-AF65-F5344CB8AC3E}">
        <p14:creationId xmlns:p14="http://schemas.microsoft.com/office/powerpoint/2010/main" val="76840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3006725" y="2057400"/>
            <a:ext cx="3111500" cy="2235200"/>
          </a:xfrm>
          <a:prstGeom prst="rect">
            <a:avLst/>
          </a:prstGeom>
        </p:spPr>
      </p:pic>
      <p:sp>
        <p:nvSpPr>
          <p:cNvPr id="3" name="TextBox 2"/>
          <p:cNvSpPr txBox="1"/>
          <p:nvPr/>
        </p:nvSpPr>
        <p:spPr>
          <a:xfrm>
            <a:off x="1381021" y="4877879"/>
            <a:ext cx="6543779" cy="523220"/>
          </a:xfrm>
          <a:prstGeom prst="rect">
            <a:avLst/>
          </a:prstGeom>
          <a:noFill/>
        </p:spPr>
        <p:txBody>
          <a:bodyPr wrap="none" rtlCol="0">
            <a:spAutoFit/>
          </a:bodyPr>
          <a:lstStyle/>
          <a:p>
            <a:r>
              <a:rPr lang="en-US" sz="2800" dirty="0"/>
              <a:t>Equivalent, no specific recommendation</a:t>
            </a:r>
          </a:p>
        </p:txBody>
      </p:sp>
    </p:spTree>
    <p:extLst>
      <p:ext uri="{BB962C8B-B14F-4D97-AF65-F5344CB8AC3E}">
        <p14:creationId xmlns:p14="http://schemas.microsoft.com/office/powerpoint/2010/main" val="188735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a:ea typeface="ＭＳ Ｐゴシック" charset="-128"/>
              </a:rPr>
              <a:t>Maximum line length?</a:t>
            </a:r>
          </a:p>
          <a:p>
            <a:pPr lvl="1"/>
            <a:r>
              <a:rPr lang="en-US" altLang="en-US" dirty="0">
                <a:ea typeface="ＭＳ Ｐゴシック" charset="-128"/>
              </a:rPr>
              <a:t>Coding lines? Keep it to 79 characters</a:t>
            </a:r>
          </a:p>
          <a:p>
            <a:pPr lvl="2"/>
            <a:r>
              <a:rPr lang="en-US" altLang="en-US" dirty="0">
                <a:ea typeface="ＭＳ Ｐゴシック" charset="-128"/>
              </a:rPr>
              <a:t>Most editors can show you the line position</a:t>
            </a:r>
          </a:p>
          <a:p>
            <a:pPr lvl="2"/>
            <a:r>
              <a:rPr lang="en-US" altLang="en-US" dirty="0">
                <a:ea typeface="ＭＳ Ｐゴシック" charset="-128"/>
              </a:rPr>
              <a:t>E.g. vim, Sublime</a:t>
            </a:r>
          </a:p>
          <a:p>
            <a:pPr lvl="1"/>
            <a:r>
              <a:rPr lang="en-US" altLang="en-US" dirty="0">
                <a:ea typeface="ＭＳ Ｐゴシック" charset="-128"/>
              </a:rPr>
              <a:t>Comments &amp; doc strings?</a:t>
            </a:r>
          </a:p>
          <a:p>
            <a:pPr lvl="2"/>
            <a:r>
              <a:rPr lang="en-US" altLang="en-US" dirty="0">
                <a:ea typeface="ＭＳ Ｐゴシック" charset="-128"/>
              </a:rPr>
              <a:t>72 characters</a:t>
            </a:r>
          </a:p>
          <a:p>
            <a:pPr lvl="1"/>
            <a:r>
              <a:rPr lang="en-US" altLang="en-US" dirty="0">
                <a:ea typeface="ＭＳ Ｐゴシック" charset="-128"/>
              </a:rPr>
              <a:t>Why? My monitor is big!</a:t>
            </a:r>
          </a:p>
          <a:p>
            <a:pPr lvl="2"/>
            <a:r>
              <a:rPr lang="en-US" altLang="en-US" dirty="0">
                <a:ea typeface="ＭＳ Ｐゴシック" charset="-128"/>
              </a:rPr>
              <a:t>Open two files side by side? History?</a:t>
            </a:r>
          </a:p>
          <a:p>
            <a:pPr lvl="2"/>
            <a:r>
              <a:rPr lang="en-US" altLang="en-US" dirty="0">
                <a:ea typeface="ＭＳ Ｐゴシック" charset="-128"/>
              </a:rPr>
              <a:t>Some teams choose to use a different max</a:t>
            </a:r>
          </a:p>
          <a:p>
            <a:pPr lvl="2"/>
            <a:r>
              <a:rPr lang="en-US" altLang="en-US" dirty="0">
                <a:ea typeface="ＭＳ Ｐゴシック" charset="-128"/>
              </a:rPr>
              <a:t>Python core library is 79/72</a:t>
            </a:r>
          </a:p>
        </p:txBody>
      </p:sp>
      <p:pic>
        <p:nvPicPr>
          <p:cNvPr id="2" name="Picture 1"/>
          <p:cNvPicPr>
            <a:picLocks noChangeAspect="1"/>
          </p:cNvPicPr>
          <p:nvPr/>
        </p:nvPicPr>
        <p:blipFill>
          <a:blip r:embed="rId3"/>
          <a:stretch>
            <a:fillRect/>
          </a:stretch>
        </p:blipFill>
        <p:spPr>
          <a:xfrm>
            <a:off x="6350000" y="3467100"/>
            <a:ext cx="2336800" cy="1752600"/>
          </a:xfrm>
          <a:prstGeom prst="rect">
            <a:avLst/>
          </a:prstGeom>
        </p:spPr>
      </p:pic>
    </p:spTree>
    <p:extLst>
      <p:ext uri="{BB962C8B-B14F-4D97-AF65-F5344CB8AC3E}">
        <p14:creationId xmlns:p14="http://schemas.microsoft.com/office/powerpoint/2010/main" val="1502374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Line spacing</a:t>
            </a:r>
          </a:p>
          <a:p>
            <a:pPr lvl="1"/>
            <a:r>
              <a:rPr lang="en-US" altLang="en-US" dirty="0">
                <a:ea typeface="ＭＳ Ｐゴシック" charset="-128"/>
              </a:rPr>
              <a:t>Two blank lines around top-level functions</a:t>
            </a:r>
          </a:p>
          <a:p>
            <a:pPr lvl="1"/>
            <a:r>
              <a:rPr lang="en-US" altLang="en-US" dirty="0">
                <a:ea typeface="ＭＳ Ｐゴシック" charset="-128"/>
              </a:rPr>
              <a:t>Two blank lines around classes</a:t>
            </a:r>
          </a:p>
          <a:p>
            <a:pPr lvl="1"/>
            <a:endParaRPr lang="en-US" altLang="en-US" dirty="0">
              <a:ea typeface="ＭＳ Ｐゴシック" charset="-128"/>
            </a:endParaRPr>
          </a:p>
          <a:p>
            <a:pPr lvl="1"/>
            <a:r>
              <a:rPr lang="en-US" altLang="en-US" dirty="0">
                <a:ea typeface="ＭＳ Ｐゴシック" charset="-128"/>
              </a:rPr>
              <a:t>One blank line between functions in a class</a:t>
            </a:r>
          </a:p>
          <a:p>
            <a:pPr lvl="1"/>
            <a:r>
              <a:rPr lang="en-US" altLang="en-US" dirty="0">
                <a:ea typeface="ＭＳ Ｐゴシック" charset="-128"/>
              </a:rPr>
              <a:t>One blank line between logical groups in a function </a:t>
            </a:r>
            <a:r>
              <a:rPr lang="en-US" altLang="en-US" i="1" dirty="0">
                <a:ea typeface="ＭＳ Ｐゴシック" charset="-128"/>
              </a:rPr>
              <a:t>(sparingly)</a:t>
            </a:r>
          </a:p>
          <a:p>
            <a:pPr lvl="1"/>
            <a:r>
              <a:rPr lang="en-US" altLang="en-US" dirty="0">
                <a:ea typeface="ＭＳ Ｐゴシック" charset="-128"/>
              </a:rPr>
              <a:t>Extra blank lines between groups of groups of related functions </a:t>
            </a:r>
            <a:r>
              <a:rPr lang="en-US" altLang="en-US" i="1" dirty="0">
                <a:ea typeface="ＭＳ Ｐゴシック" charset="-128"/>
              </a:rPr>
              <a:t>(why are they in the same file?)</a:t>
            </a:r>
          </a:p>
          <a:p>
            <a:pPr lvl="1"/>
            <a:endParaRPr lang="en-US" altLang="en-US" dirty="0">
              <a:ea typeface="ＭＳ Ｐゴシック" charset="-128"/>
            </a:endParaRPr>
          </a:p>
        </p:txBody>
      </p:sp>
      <p:pic>
        <p:nvPicPr>
          <p:cNvPr id="4" name="Picture 3">
            <a:extLst>
              <a:ext uri="{FF2B5EF4-FFF2-40B4-BE49-F238E27FC236}">
                <a16:creationId xmlns:a16="http://schemas.microsoft.com/office/drawing/2014/main" id="{7D27440F-E16B-4BCF-83E5-7422DE811B32}"/>
              </a:ext>
            </a:extLst>
          </p:cNvPr>
          <p:cNvPicPr>
            <a:picLocks noChangeAspect="1"/>
          </p:cNvPicPr>
          <p:nvPr/>
        </p:nvPicPr>
        <p:blipFill>
          <a:blip r:embed="rId3"/>
          <a:stretch>
            <a:fillRect/>
          </a:stretch>
        </p:blipFill>
        <p:spPr>
          <a:xfrm>
            <a:off x="0" y="2514600"/>
            <a:ext cx="9144000" cy="3906282"/>
          </a:xfrm>
          <a:prstGeom prst="rect">
            <a:avLst/>
          </a:prstGeom>
        </p:spPr>
      </p:pic>
    </p:spTree>
    <p:extLst>
      <p:ext uri="{BB962C8B-B14F-4D97-AF65-F5344CB8AC3E}">
        <p14:creationId xmlns:p14="http://schemas.microsoft.com/office/powerpoint/2010/main" val="2095579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Line spacing</a:t>
            </a:r>
          </a:p>
          <a:p>
            <a:pPr lvl="1"/>
            <a:r>
              <a:rPr lang="en-US" altLang="en-US" dirty="0">
                <a:ea typeface="ＭＳ Ｐゴシック" charset="-128"/>
              </a:rPr>
              <a:t>Two blank lines around top-level functions</a:t>
            </a:r>
          </a:p>
          <a:p>
            <a:pPr lvl="1"/>
            <a:r>
              <a:rPr lang="en-US" altLang="en-US" dirty="0">
                <a:ea typeface="ＭＳ Ｐゴシック" charset="-128"/>
              </a:rPr>
              <a:t>Two blank lines around classes</a:t>
            </a:r>
          </a:p>
          <a:p>
            <a:pPr lvl="1"/>
            <a:endParaRPr lang="en-US" altLang="en-US" dirty="0">
              <a:ea typeface="ＭＳ Ｐゴシック" charset="-128"/>
            </a:endParaRPr>
          </a:p>
          <a:p>
            <a:pPr lvl="1"/>
            <a:r>
              <a:rPr lang="en-US" altLang="en-US" dirty="0">
                <a:ea typeface="ＭＳ Ｐゴシック" charset="-128"/>
              </a:rPr>
              <a:t>One blank line between functions in a class</a:t>
            </a:r>
          </a:p>
          <a:p>
            <a:pPr lvl="1"/>
            <a:r>
              <a:rPr lang="en-US" altLang="en-US" dirty="0">
                <a:ea typeface="ＭＳ Ｐゴシック" charset="-128"/>
              </a:rPr>
              <a:t>One blank line between logical groups in a function </a:t>
            </a:r>
            <a:r>
              <a:rPr lang="en-US" altLang="en-US" i="1" dirty="0">
                <a:ea typeface="ＭＳ Ｐゴシック" charset="-128"/>
              </a:rPr>
              <a:t>(sparingly)</a:t>
            </a:r>
          </a:p>
          <a:p>
            <a:pPr lvl="1"/>
            <a:r>
              <a:rPr lang="en-US" altLang="en-US" dirty="0">
                <a:ea typeface="ＭＳ Ｐゴシック" charset="-128"/>
              </a:rPr>
              <a:t>Extra blank lines between groups of groups of related functions </a:t>
            </a:r>
            <a:r>
              <a:rPr lang="en-US" altLang="en-US" i="1" dirty="0">
                <a:ea typeface="ＭＳ Ｐゴシック" charset="-128"/>
              </a:rPr>
              <a:t>(why are they in the same file?)</a:t>
            </a:r>
          </a:p>
          <a:p>
            <a:pPr lvl="1"/>
            <a:endParaRPr lang="en-US" altLang="en-US" dirty="0">
              <a:ea typeface="ＭＳ Ｐゴシック" charset="-128"/>
            </a:endParaRPr>
          </a:p>
        </p:txBody>
      </p:sp>
    </p:spTree>
    <p:extLst>
      <p:ext uri="{BB962C8B-B14F-4D97-AF65-F5344CB8AC3E}">
        <p14:creationId xmlns:p14="http://schemas.microsoft.com/office/powerpoint/2010/main" val="204896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Imports go at the top of a file after any comments </a:t>
            </a:r>
          </a:p>
          <a:p>
            <a:pPr lvl="1"/>
            <a:r>
              <a:rPr lang="en-US" altLang="en-US" dirty="0">
                <a:ea typeface="ＭＳ Ｐゴシック" charset="-128"/>
              </a:rPr>
              <a:t>Imports for separate libraries go on separate lines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693174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Imports go at the top of a file after any comments </a:t>
            </a:r>
          </a:p>
          <a:p>
            <a:pPr lvl="1"/>
            <a:r>
              <a:rPr lang="en-US" altLang="en-US" dirty="0">
                <a:ea typeface="ＭＳ Ｐゴシック" charset="-128"/>
              </a:rPr>
              <a:t>Imports for separate libraries go on separate lines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4003432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Imports should be grouped with a blank line separating each group in the following order:</a:t>
            </a:r>
          </a:p>
          <a:p>
            <a:pPr lvl="2"/>
            <a:r>
              <a:rPr lang="en-US" altLang="en-US" dirty="0">
                <a:ea typeface="ＭＳ Ｐゴシック" charset="-128"/>
              </a:rPr>
              <a:t>Standard library imports</a:t>
            </a:r>
          </a:p>
          <a:p>
            <a:pPr lvl="3"/>
            <a:r>
              <a:rPr lang="en-US" altLang="en-US" dirty="0" err="1">
                <a:ea typeface="ＭＳ Ｐゴシック" charset="-128"/>
              </a:rPr>
              <a:t>os</a:t>
            </a:r>
            <a:r>
              <a:rPr lang="en-US" altLang="en-US" dirty="0">
                <a:ea typeface="ＭＳ Ｐゴシック" charset="-128"/>
              </a:rPr>
              <a:t>, sys, </a:t>
            </a:r>
            <a:r>
              <a:rPr lang="is-IS" altLang="en-US" dirty="0">
                <a:ea typeface="ＭＳ Ｐゴシック" charset="-128"/>
              </a:rPr>
              <a:t>…</a:t>
            </a:r>
          </a:p>
          <a:p>
            <a:pPr lvl="2"/>
            <a:r>
              <a:rPr lang="is-IS" altLang="en-US" dirty="0">
                <a:ea typeface="ＭＳ Ｐゴシック" charset="-128"/>
              </a:rPr>
              <a:t>Related third party imports</a:t>
            </a:r>
          </a:p>
          <a:p>
            <a:pPr lvl="3"/>
            <a:r>
              <a:rPr lang="en-US" altLang="en-US" dirty="0">
                <a:ea typeface="ＭＳ Ｐゴシック" charset="-128"/>
              </a:rPr>
              <a:t>m</a:t>
            </a:r>
            <a:r>
              <a:rPr lang="is-IS" altLang="en-US" dirty="0">
                <a:ea typeface="ＭＳ Ｐゴシック" charset="-128"/>
              </a:rPr>
              <a:t>atplotlib, seaborn, numpy, etc...</a:t>
            </a:r>
          </a:p>
          <a:p>
            <a:pPr lvl="2"/>
            <a:r>
              <a:rPr lang="is-IS" altLang="en-US" dirty="0">
                <a:ea typeface="ＭＳ Ｐゴシック" charset="-128"/>
              </a:rPr>
              <a:t>Local application / library specific imports</a:t>
            </a:r>
          </a:p>
          <a:p>
            <a:pPr lvl="3"/>
            <a:r>
              <a:rPr lang="is-IS" altLang="en-US" dirty="0">
                <a:ea typeface="ＭＳ Ｐゴシック" charset="-128"/>
              </a:rPr>
              <a:t>knn_utils</a:t>
            </a:r>
            <a:endParaRPr lang="en-US" altLang="en-US" dirty="0">
              <a:ea typeface="ＭＳ Ｐゴシック" charset="-128"/>
            </a:endParaRPr>
          </a:p>
        </p:txBody>
      </p:sp>
      <p:pic>
        <p:nvPicPr>
          <p:cNvPr id="4" name="Picture 3"/>
          <p:cNvPicPr>
            <a:picLocks noChangeAspect="1"/>
          </p:cNvPicPr>
          <p:nvPr/>
        </p:nvPicPr>
        <p:blipFill>
          <a:blip r:embed="rId3"/>
          <a:stretch>
            <a:fillRect/>
          </a:stretch>
        </p:blipFill>
        <p:spPr>
          <a:xfrm>
            <a:off x="2038224" y="5415153"/>
            <a:ext cx="5048501" cy="1069274"/>
          </a:xfrm>
          <a:prstGeom prst="rect">
            <a:avLst/>
          </a:prstGeom>
        </p:spPr>
      </p:pic>
    </p:spTree>
    <p:extLst>
      <p:ext uri="{BB962C8B-B14F-4D97-AF65-F5344CB8AC3E}">
        <p14:creationId xmlns:p14="http://schemas.microsoft.com/office/powerpoint/2010/main" val="1462487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8434" name="Content Placeholder 5"/>
          <p:cNvSpPr>
            <a:spLocks noGrp="1"/>
          </p:cNvSpPr>
          <p:nvPr>
            <p:ph idx="1"/>
          </p:nvPr>
        </p:nvSpPr>
        <p:spPr bwMode="auto">
          <a:xfrm>
            <a:off x="3962400" y="18288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AKA Strunk &amp; White	</a:t>
            </a:r>
          </a:p>
          <a:p>
            <a:endParaRPr lang="en-US" altLang="en-US" sz="2000">
              <a:ea typeface="ＭＳ Ｐゴシック" charset="-128"/>
            </a:endParaRPr>
          </a:p>
          <a:p>
            <a:r>
              <a:rPr lang="en-US" altLang="en-US" sz="2000">
                <a:ea typeface="ＭＳ Ｐゴシック" charset="-128"/>
              </a:rPr>
              <a:t>“Vigorous writing is concise. A sentence should contain no unnecessary words, a paragraph no unnecessary sentences, for the same reason that a drawing should have no unnecessary lines and a machine no unnecessary parts. This requires not that the writer make all his sentences short, or that he avoid all detail and treat his subjects only in outline, but that he make every word tell.”</a:t>
            </a:r>
          </a:p>
        </p:txBody>
      </p:sp>
      <p:pic>
        <p:nvPicPr>
          <p:cNvPr id="184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367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583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Avoid wildcard imports</a:t>
            </a:r>
          </a:p>
          <a:p>
            <a:pPr lvl="1"/>
            <a:r>
              <a:rPr lang="en-US" altLang="en-US" dirty="0">
                <a:ea typeface="ＭＳ Ｐゴシック" charset="-128"/>
              </a:rPr>
              <a:t>Be explicit about namespaces when necessary</a:t>
            </a:r>
          </a:p>
        </p:txBody>
      </p:sp>
      <p:pic>
        <p:nvPicPr>
          <p:cNvPr id="2" name="Picture 1"/>
          <p:cNvPicPr>
            <a:picLocks noChangeAspect="1"/>
          </p:cNvPicPr>
          <p:nvPr/>
        </p:nvPicPr>
        <p:blipFill>
          <a:blip r:embed="rId3"/>
          <a:stretch>
            <a:fillRect/>
          </a:stretch>
        </p:blipFill>
        <p:spPr>
          <a:xfrm>
            <a:off x="1708150" y="3114675"/>
            <a:ext cx="5727700" cy="3149600"/>
          </a:xfrm>
          <a:prstGeom prst="rect">
            <a:avLst/>
          </a:prstGeom>
        </p:spPr>
      </p:pic>
    </p:spTree>
    <p:extLst>
      <p:ext uri="{BB962C8B-B14F-4D97-AF65-F5344CB8AC3E}">
        <p14:creationId xmlns:p14="http://schemas.microsoft.com/office/powerpoint/2010/main" val="1580514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Quotes</a:t>
            </a:r>
          </a:p>
          <a:p>
            <a:pPr lvl="1"/>
            <a:r>
              <a:rPr lang="en-US" altLang="en-US" dirty="0">
                <a:ea typeface="ＭＳ Ｐゴシック" charset="-128"/>
              </a:rPr>
              <a:t>When should I use single?</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When should I use double?</a:t>
            </a:r>
          </a:p>
        </p:txBody>
      </p:sp>
    </p:spTree>
    <p:extLst>
      <p:ext uri="{BB962C8B-B14F-4D97-AF65-F5344CB8AC3E}">
        <p14:creationId xmlns:p14="http://schemas.microsoft.com/office/powerpoint/2010/main" val="857489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Quotes</a:t>
            </a:r>
          </a:p>
          <a:p>
            <a:pPr lvl="1"/>
            <a:r>
              <a:rPr lang="en-US" altLang="en-US" dirty="0">
                <a:ea typeface="ＭＳ Ｐゴシック" charset="-128"/>
              </a:rPr>
              <a:t>PEP8 has no recommendation about single vs. double</a:t>
            </a:r>
          </a:p>
          <a:p>
            <a:pPr lvl="2"/>
            <a:r>
              <a:rPr lang="en-US" altLang="en-US" dirty="0">
                <a:ea typeface="ＭＳ Ｐゴシック" charset="-128"/>
              </a:rPr>
              <a:t>Except for triple quotes strings, use double</a:t>
            </a:r>
          </a:p>
          <a:p>
            <a:pPr lvl="2"/>
            <a:r>
              <a:rPr lang="en-US" altLang="en-US" dirty="0">
                <a:ea typeface="ＭＳ Ｐゴシック" charset="-128"/>
              </a:rPr>
              <a:t>Multiline strings, </a:t>
            </a:r>
            <a:r>
              <a:rPr lang="en-US" altLang="en-US" dirty="0" err="1">
                <a:ea typeface="ＭＳ Ｐゴシック" charset="-128"/>
              </a:rPr>
              <a:t>docstrings</a:t>
            </a:r>
            <a:r>
              <a:rPr lang="en-US" altLang="en-US" dirty="0">
                <a:ea typeface="ＭＳ Ｐゴシック" charset="-128"/>
              </a:rPr>
              <a:t>, etc.</a:t>
            </a:r>
          </a:p>
        </p:txBody>
      </p:sp>
    </p:spTree>
    <p:extLst>
      <p:ext uri="{BB962C8B-B14F-4D97-AF65-F5344CB8AC3E}">
        <p14:creationId xmlns:p14="http://schemas.microsoft.com/office/powerpoint/2010/main" val="1222584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No trailing spaces at end of a line</a:t>
            </a:r>
          </a:p>
          <a:p>
            <a:pPr lvl="1"/>
            <a:r>
              <a:rPr lang="en-US" altLang="en-US" dirty="0">
                <a:ea typeface="ＭＳ Ｐゴシック" charset="-128"/>
              </a:rPr>
              <a:t>Do not pad ( [ { with spaces, e.g.</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Do not pad before : ; ,    , e.g.</a:t>
            </a:r>
          </a:p>
        </p:txBody>
      </p:sp>
      <p:pic>
        <p:nvPicPr>
          <p:cNvPr id="2" name="Picture 1"/>
          <p:cNvPicPr>
            <a:picLocks noChangeAspect="1"/>
          </p:cNvPicPr>
          <p:nvPr/>
        </p:nvPicPr>
        <p:blipFill>
          <a:blip r:embed="rId3"/>
          <a:stretch>
            <a:fillRect/>
          </a:stretch>
        </p:blipFill>
        <p:spPr>
          <a:xfrm>
            <a:off x="2533650" y="3155950"/>
            <a:ext cx="4076700" cy="546100"/>
          </a:xfrm>
          <a:prstGeom prst="rect">
            <a:avLst/>
          </a:prstGeom>
        </p:spPr>
      </p:pic>
      <p:pic>
        <p:nvPicPr>
          <p:cNvPr id="3" name="Picture 2"/>
          <p:cNvPicPr>
            <a:picLocks noChangeAspect="1"/>
          </p:cNvPicPr>
          <p:nvPr/>
        </p:nvPicPr>
        <p:blipFill>
          <a:blip r:embed="rId4"/>
          <a:stretch>
            <a:fillRect/>
          </a:stretch>
        </p:blipFill>
        <p:spPr>
          <a:xfrm>
            <a:off x="2027237" y="4648200"/>
            <a:ext cx="5207000" cy="571500"/>
          </a:xfrm>
          <a:prstGeom prst="rect">
            <a:avLst/>
          </a:prstGeom>
        </p:spPr>
      </p:pic>
      <p:sp>
        <p:nvSpPr>
          <p:cNvPr id="4" name="TextBox 3"/>
          <p:cNvSpPr txBox="1"/>
          <p:nvPr/>
        </p:nvSpPr>
        <p:spPr>
          <a:xfrm>
            <a:off x="2743200" y="5562600"/>
            <a:ext cx="3813865" cy="369332"/>
          </a:xfrm>
          <a:prstGeom prst="rect">
            <a:avLst/>
          </a:prstGeom>
          <a:noFill/>
        </p:spPr>
        <p:txBody>
          <a:bodyPr wrap="none" rtlCol="0">
            <a:spAutoFit/>
          </a:bodyPr>
          <a:lstStyle/>
          <a:p>
            <a:r>
              <a:rPr lang="en-US" dirty="0"/>
              <a:t>What else is wrong with the above?</a:t>
            </a:r>
          </a:p>
        </p:txBody>
      </p:sp>
    </p:spTree>
    <p:extLst>
      <p:ext uri="{BB962C8B-B14F-4D97-AF65-F5344CB8AC3E}">
        <p14:creationId xmlns:p14="http://schemas.microsoft.com/office/powerpoint/2010/main" val="57257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Always surround =, +=, -=, </a:t>
            </a:r>
            <a:r>
              <a:rPr lang="en-US" dirty="0"/>
              <a:t>== , &lt; , &gt; , != , &lt;&gt; , &lt;= , &gt;= , in , not in , is , is not, and, or, not with a single space</a:t>
            </a:r>
            <a:endParaRPr lang="en-US" altLang="en-US" dirty="0">
              <a:ea typeface="ＭＳ Ｐゴシック" charset="-128"/>
            </a:endParaRPr>
          </a:p>
        </p:txBody>
      </p:sp>
      <p:sp>
        <p:nvSpPr>
          <p:cNvPr id="4" name="TextBox 3"/>
          <p:cNvSpPr txBox="1"/>
          <p:nvPr/>
        </p:nvSpPr>
        <p:spPr>
          <a:xfrm>
            <a:off x="3429000" y="5574268"/>
            <a:ext cx="1787669" cy="369332"/>
          </a:xfrm>
          <a:prstGeom prst="rect">
            <a:avLst/>
          </a:prstGeom>
          <a:noFill/>
        </p:spPr>
        <p:txBody>
          <a:bodyPr wrap="none" rtlCol="0">
            <a:spAutoFit/>
          </a:bodyPr>
          <a:lstStyle/>
          <a:p>
            <a:r>
              <a:rPr lang="en-US"/>
              <a:t>Having fun yet?</a:t>
            </a:r>
            <a:endParaRPr lang="en-US" dirty="0"/>
          </a:p>
        </p:txBody>
      </p:sp>
      <p:pic>
        <p:nvPicPr>
          <p:cNvPr id="5" name="Picture 4"/>
          <p:cNvPicPr>
            <a:picLocks noChangeAspect="1"/>
          </p:cNvPicPr>
          <p:nvPr/>
        </p:nvPicPr>
        <p:blipFill>
          <a:blip r:embed="rId3"/>
          <a:stretch>
            <a:fillRect/>
          </a:stretch>
        </p:blipFill>
        <p:spPr>
          <a:xfrm>
            <a:off x="914400" y="3726418"/>
            <a:ext cx="2844800" cy="1181100"/>
          </a:xfrm>
          <a:prstGeom prst="rect">
            <a:avLst/>
          </a:prstGeom>
        </p:spPr>
      </p:pic>
      <p:pic>
        <p:nvPicPr>
          <p:cNvPr id="6" name="Picture 5"/>
          <p:cNvPicPr>
            <a:picLocks noChangeAspect="1"/>
          </p:cNvPicPr>
          <p:nvPr/>
        </p:nvPicPr>
        <p:blipFill>
          <a:blip r:embed="rId4"/>
          <a:stretch>
            <a:fillRect/>
          </a:stretch>
        </p:blipFill>
        <p:spPr>
          <a:xfrm>
            <a:off x="4572000" y="3688038"/>
            <a:ext cx="3302000" cy="1143000"/>
          </a:xfrm>
          <a:prstGeom prst="rect">
            <a:avLst/>
          </a:prstGeom>
        </p:spPr>
      </p:pic>
    </p:spTree>
    <p:extLst>
      <p:ext uri="{BB962C8B-B14F-4D97-AF65-F5344CB8AC3E}">
        <p14:creationId xmlns:p14="http://schemas.microsoft.com/office/powerpoint/2010/main" val="202218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Never surround = with a space as a function parameter argument</a:t>
            </a:r>
          </a:p>
        </p:txBody>
      </p:sp>
      <p:sp>
        <p:nvSpPr>
          <p:cNvPr id="4" name="TextBox 3"/>
          <p:cNvSpPr txBox="1"/>
          <p:nvPr/>
        </p:nvSpPr>
        <p:spPr>
          <a:xfrm>
            <a:off x="3429000" y="5574268"/>
            <a:ext cx="2454518" cy="369332"/>
          </a:xfrm>
          <a:prstGeom prst="rect">
            <a:avLst/>
          </a:prstGeom>
          <a:noFill/>
        </p:spPr>
        <p:txBody>
          <a:bodyPr wrap="none" rtlCol="0">
            <a:spAutoFit/>
          </a:bodyPr>
          <a:lstStyle/>
          <a:p>
            <a:r>
              <a:rPr lang="en-US" dirty="0"/>
              <a:t>Really having fun yet?</a:t>
            </a:r>
          </a:p>
        </p:txBody>
      </p:sp>
      <p:pic>
        <p:nvPicPr>
          <p:cNvPr id="2" name="Picture 1"/>
          <p:cNvPicPr>
            <a:picLocks noChangeAspect="1"/>
          </p:cNvPicPr>
          <p:nvPr/>
        </p:nvPicPr>
        <p:blipFill>
          <a:blip r:embed="rId3"/>
          <a:stretch>
            <a:fillRect/>
          </a:stretch>
        </p:blipFill>
        <p:spPr>
          <a:xfrm>
            <a:off x="2117725" y="3429000"/>
            <a:ext cx="4889500" cy="1498600"/>
          </a:xfrm>
          <a:prstGeom prst="rect">
            <a:avLst/>
          </a:prstGeom>
        </p:spPr>
      </p:pic>
    </p:spTree>
    <p:extLst>
      <p:ext uri="{BB962C8B-B14F-4D97-AF65-F5344CB8AC3E}">
        <p14:creationId xmlns:p14="http://schemas.microsoft.com/office/powerpoint/2010/main" val="190273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Compound statements</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1568450" y="2235200"/>
            <a:ext cx="6007100" cy="2387600"/>
          </a:xfrm>
          <a:prstGeom prst="rect">
            <a:avLst/>
          </a:prstGeom>
        </p:spPr>
      </p:pic>
    </p:spTree>
    <p:extLst>
      <p:ext uri="{BB962C8B-B14F-4D97-AF65-F5344CB8AC3E}">
        <p14:creationId xmlns:p14="http://schemas.microsoft.com/office/powerpoint/2010/main" val="1363703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Remember this mess?</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0" y="2172544"/>
            <a:ext cx="9144000" cy="3906282"/>
          </a:xfrm>
          <a:prstGeom prst="rect">
            <a:avLst/>
          </a:prstGeom>
        </p:spPr>
      </p:pic>
    </p:spTree>
    <p:extLst>
      <p:ext uri="{BB962C8B-B14F-4D97-AF65-F5344CB8AC3E}">
        <p14:creationId xmlns:p14="http://schemas.microsoft.com/office/powerpoint/2010/main" val="317049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 play time, part 2!</a:t>
            </a:r>
          </a:p>
        </p:txBody>
      </p:sp>
      <p:sp>
        <p:nvSpPr>
          <p:cNvPr id="31746" name="Content Placeholder 2"/>
          <p:cNvSpPr>
            <a:spLocks noGrp="1"/>
          </p:cNvSpPr>
          <p:nvPr>
            <p:ph idx="1"/>
          </p:nvPr>
        </p:nvSpPr>
        <p:spPr bwMode="auto">
          <a:xfrm>
            <a:off x="457199" y="1371600"/>
            <a:ext cx="8385717"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Run </a:t>
            </a:r>
            <a:r>
              <a:rPr lang="en-US" altLang="en-US" dirty="0" err="1">
                <a:ea typeface="ＭＳ Ｐゴシック" charset="-128"/>
              </a:rPr>
              <a:t>pylint</a:t>
            </a:r>
            <a:r>
              <a:rPr lang="en-US" altLang="en-US" dirty="0">
                <a:ea typeface="ＭＳ Ｐゴシック" charset="-128"/>
              </a:rPr>
              <a:t> on the Python file in the repository,</a:t>
            </a:r>
          </a:p>
          <a:p>
            <a:pPr marL="0" indent="0">
              <a:buNone/>
            </a:pPr>
            <a:r>
              <a:rPr lang="en-US" altLang="en-US" dirty="0">
                <a:latin typeface="+mj-lt"/>
                <a:ea typeface="ＭＳ Ｐゴシック" charset="-128"/>
              </a:rPr>
              <a:t>	</a:t>
            </a:r>
            <a:r>
              <a:rPr lang="en-US" altLang="en-US" sz="2800" dirty="0">
                <a:latin typeface="+mj-lt"/>
                <a:ea typeface="ＭＳ Ｐゴシック" charset="-128"/>
              </a:rPr>
              <a:t>e.g. </a:t>
            </a:r>
            <a:r>
              <a:rPr lang="en-US" altLang="en-US" sz="2800" dirty="0" err="1">
                <a:latin typeface="Courier"/>
                <a:ea typeface="ＭＳ Ｐゴシック" charset="-128"/>
              </a:rPr>
              <a:t>pylint</a:t>
            </a:r>
            <a:r>
              <a:rPr lang="en-US" altLang="en-US" sz="2800" dirty="0">
                <a:latin typeface="Courier"/>
                <a:ea typeface="ＭＳ Ｐゴシック" charset="-128"/>
              </a:rPr>
              <a:t> python_demo_1.py</a:t>
            </a:r>
            <a:endParaRPr lang="en-US" altLang="en-US" dirty="0">
              <a:latin typeface="Courier"/>
              <a:ea typeface="ＭＳ Ｐゴシック" charset="-128"/>
            </a:endParaRPr>
          </a:p>
          <a:p>
            <a:r>
              <a:rPr lang="en-US" altLang="en-US" sz="2800" dirty="0">
                <a:ea typeface="ＭＳ Ｐゴシック" charset="-128"/>
              </a:rPr>
              <a:t>Can you use nano or another editor to get it to 10/10?</a:t>
            </a:r>
          </a:p>
        </p:txBody>
      </p:sp>
      <p:pic>
        <p:nvPicPr>
          <p:cNvPr id="3" name="Picture 2"/>
          <p:cNvPicPr>
            <a:picLocks noChangeAspect="1"/>
          </p:cNvPicPr>
          <p:nvPr/>
        </p:nvPicPr>
        <p:blipFill>
          <a:blip r:embed="rId3"/>
          <a:stretch>
            <a:fillRect/>
          </a:stretch>
        </p:blipFill>
        <p:spPr>
          <a:xfrm>
            <a:off x="652345" y="3167747"/>
            <a:ext cx="7995424" cy="3415615"/>
          </a:xfrm>
          <a:prstGeom prst="rect">
            <a:avLst/>
          </a:prstGeom>
        </p:spPr>
      </p:pic>
    </p:spTree>
    <p:extLst>
      <p:ext uri="{BB962C8B-B14F-4D97-AF65-F5344CB8AC3E}">
        <p14:creationId xmlns:p14="http://schemas.microsoft.com/office/powerpoint/2010/main" val="1177648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Fortran &amp; PL/1</a:t>
            </a:r>
            <a:r>
              <a:rPr lang="en-US" altLang="en-US" sz="2800" baseline="30000">
                <a:ea typeface="ＭＳ Ｐゴシック" charset="-128"/>
              </a:rPr>
              <a:t>1</a:t>
            </a:r>
          </a:p>
          <a:p>
            <a:r>
              <a:rPr lang="en-US" altLang="en-US" sz="2800">
                <a:ea typeface="ＭＳ Ｐゴシック" charset="-128"/>
              </a:rPr>
              <a:t>Most of the lessons are language free, e.g.</a:t>
            </a:r>
          </a:p>
          <a:p>
            <a:pPr lvl="1"/>
            <a:r>
              <a:rPr lang="en-US" altLang="en-US" i="1">
                <a:ea typeface="ＭＳ Ｐゴシック" charset="-128"/>
              </a:rPr>
              <a:t>Replace repetitive expressions </a:t>
            </a:r>
            <a:r>
              <a:rPr lang="en-US" altLang="en-US" sz="2400" i="1">
                <a:ea typeface="ＭＳ Ｐゴシック" charset="-128"/>
              </a:rPr>
              <a:t>by </a:t>
            </a:r>
            <a:r>
              <a:rPr lang="en-US" altLang="en-US" i="1">
                <a:ea typeface="ＭＳ Ｐゴシック" charset="-128"/>
              </a:rPr>
              <a:t>calls to a common [f]unction.</a:t>
            </a:r>
            <a:endParaRPr lang="en-US" altLang="en-US" sz="6800">
              <a:ea typeface="ＭＳ Ｐゴシック" charset="-128"/>
            </a:endParaRPr>
          </a:p>
          <a:p>
            <a:pPr lvl="1"/>
            <a:r>
              <a:rPr lang="en-US" altLang="en-US" i="1">
                <a:ea typeface="ＭＳ Ｐゴシック" charset="-128"/>
              </a:rPr>
              <a:t>Choose variable names that won't be confused.</a:t>
            </a: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spTree>
    <p:extLst>
      <p:ext uri="{BB962C8B-B14F-4D97-AF65-F5344CB8AC3E}">
        <p14:creationId xmlns:p14="http://schemas.microsoft.com/office/powerpoint/2010/main" val="547680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19458" name="Content Placeholder 5"/>
          <p:cNvSpPr>
            <a:spLocks noGrp="1"/>
          </p:cNvSpPr>
          <p:nvPr>
            <p:ph idx="1"/>
          </p:nvPr>
        </p:nvSpPr>
        <p:spPr bwMode="auto">
          <a:xfrm>
            <a:off x="3962400" y="1862253"/>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Doesn’t describe how to write programs</a:t>
            </a:r>
          </a:p>
          <a:p>
            <a:r>
              <a:rPr lang="en-US" altLang="en-US" sz="2800">
                <a:ea typeface="ＭＳ Ｐゴシック" charset="-128"/>
              </a:rPr>
              <a:t>Describes how to write efficient programs that can be read by computers </a:t>
            </a:r>
            <a:r>
              <a:rPr lang="en-US" altLang="en-US" sz="2800" u="sng">
                <a:ea typeface="ＭＳ Ｐゴシック" charset="-128"/>
              </a:rPr>
              <a:t>and people</a:t>
            </a:r>
          </a:p>
          <a:p>
            <a:r>
              <a:rPr lang="en-US" altLang="en-US" sz="2800">
                <a:ea typeface="ＭＳ Ｐゴシック" charset="-128"/>
              </a:rPr>
              <a:t>Why is it important that people can read your code?</a:t>
            </a:r>
          </a:p>
        </p:txBody>
      </p:sp>
      <p:pic>
        <p:nvPicPr>
          <p:cNvPr id="194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862253"/>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280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dirty="0">
                <a:ea typeface="ＭＳ Ｐゴシック" charset="-128"/>
              </a:rPr>
              <a:t>Also addresses</a:t>
            </a:r>
          </a:p>
          <a:p>
            <a:pPr lvl="1"/>
            <a:r>
              <a:rPr lang="en-US" altLang="en-US" sz="2400" dirty="0">
                <a:ea typeface="ＭＳ Ｐゴシック" charset="-128"/>
              </a:rPr>
              <a:t>Software design</a:t>
            </a:r>
          </a:p>
          <a:p>
            <a:pPr lvl="1"/>
            <a:r>
              <a:rPr lang="en-US" altLang="en-US" sz="2400" dirty="0">
                <a:ea typeface="ＭＳ Ｐゴシック" charset="-128"/>
              </a:rPr>
              <a:t>Common pitfalls, e.g.</a:t>
            </a:r>
            <a:endParaRPr lang="en-US" altLang="en-US" dirty="0">
              <a:ea typeface="ＭＳ Ｐゴシック" charset="-128"/>
            </a:endParaRPr>
          </a:p>
          <a:p>
            <a:endParaRPr lang="en-US" altLang="en-US" i="1" dirty="0">
              <a:ea typeface="ＭＳ Ｐゴシック" charset="-128"/>
            </a:endParaRP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pic>
        <p:nvPicPr>
          <p:cNvPr id="3" name="Picture 2"/>
          <p:cNvPicPr>
            <a:picLocks noChangeAspect="1"/>
          </p:cNvPicPr>
          <p:nvPr/>
        </p:nvPicPr>
        <p:blipFill>
          <a:blip r:embed="rId3"/>
          <a:stretch>
            <a:fillRect/>
          </a:stretch>
        </p:blipFill>
        <p:spPr>
          <a:xfrm>
            <a:off x="3669798" y="2819400"/>
            <a:ext cx="4680953" cy="1027268"/>
          </a:xfrm>
          <a:prstGeom prst="rect">
            <a:avLst/>
          </a:prstGeom>
        </p:spPr>
      </p:pic>
      <p:pic>
        <p:nvPicPr>
          <p:cNvPr id="4" name="Picture 3"/>
          <p:cNvPicPr>
            <a:picLocks noChangeAspect="1"/>
          </p:cNvPicPr>
          <p:nvPr/>
        </p:nvPicPr>
        <p:blipFill>
          <a:blip r:embed="rId4"/>
          <a:stretch>
            <a:fillRect/>
          </a:stretch>
        </p:blipFill>
        <p:spPr>
          <a:xfrm>
            <a:off x="3724148" y="3915253"/>
            <a:ext cx="4572252" cy="933326"/>
          </a:xfrm>
          <a:prstGeom prst="rect">
            <a:avLst/>
          </a:prstGeom>
        </p:spPr>
      </p:pic>
      <p:sp>
        <p:nvSpPr>
          <p:cNvPr id="12" name="TextBox 11"/>
          <p:cNvSpPr txBox="1"/>
          <p:nvPr/>
        </p:nvSpPr>
        <p:spPr>
          <a:xfrm rot="20881239">
            <a:off x="4770743" y="4957800"/>
            <a:ext cx="2239716" cy="830997"/>
          </a:xfrm>
          <a:prstGeom prst="rect">
            <a:avLst/>
          </a:prstGeom>
          <a:noFill/>
        </p:spPr>
        <p:txBody>
          <a:bodyPr wrap="none" rtlCol="0">
            <a:spAutoFit/>
          </a:bodyPr>
          <a:lstStyle/>
          <a:p>
            <a:r>
              <a:rPr lang="en-US" sz="4800" b="1" dirty="0">
                <a:solidFill>
                  <a:srgbClr val="FF0000"/>
                </a:solidFill>
              </a:rPr>
              <a:t>Funny!</a:t>
            </a:r>
          </a:p>
        </p:txBody>
      </p:sp>
      <p:sp>
        <p:nvSpPr>
          <p:cNvPr id="2" name="Rectangle 1">
            <a:extLst>
              <a:ext uri="{FF2B5EF4-FFF2-40B4-BE49-F238E27FC236}">
                <a16:creationId xmlns:a16="http://schemas.microsoft.com/office/drawing/2014/main" id="{ADAAE606-9280-4F78-98BA-3781E3AC14D3}"/>
              </a:ext>
            </a:extLst>
          </p:cNvPr>
          <p:cNvSpPr/>
          <p:nvPr/>
        </p:nvSpPr>
        <p:spPr>
          <a:xfrm>
            <a:off x="4385186" y="3059351"/>
            <a:ext cx="3010829" cy="54736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247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Elements of Programming Style</a:t>
            </a:r>
          </a:p>
        </p:txBody>
      </p:sp>
      <p:sp>
        <p:nvSpPr>
          <p:cNvPr id="31746" name="Content Placeholder 2"/>
          <p:cNvSpPr>
            <a:spLocks noGrp="1"/>
          </p:cNvSpPr>
          <p:nvPr>
            <p:ph idx="1"/>
          </p:nvPr>
        </p:nvSpPr>
        <p:spPr bwMode="auto">
          <a:xfrm>
            <a:off x="457200" y="1371600"/>
            <a:ext cx="84582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i="1" dirty="0">
                <a:ea typeface="ＭＳ Ｐゴシック" charset="-128"/>
              </a:rPr>
              <a:t>Choose variable names that won’t be confused.</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9" name="Picture 8"/>
          <p:cNvPicPr>
            <a:picLocks noChangeAspect="1"/>
          </p:cNvPicPr>
          <p:nvPr/>
        </p:nvPicPr>
        <p:blipFill>
          <a:blip r:embed="rId3"/>
          <a:stretch>
            <a:fillRect/>
          </a:stretch>
        </p:blipFill>
        <p:spPr>
          <a:xfrm>
            <a:off x="0" y="1981200"/>
            <a:ext cx="9144000" cy="3906282"/>
          </a:xfrm>
          <a:prstGeom prst="rect">
            <a:avLst/>
          </a:prstGeom>
        </p:spPr>
      </p:pic>
    </p:spTree>
    <p:extLst>
      <p:ext uri="{BB962C8B-B14F-4D97-AF65-F5344CB8AC3E}">
        <p14:creationId xmlns:p14="http://schemas.microsoft.com/office/powerpoint/2010/main" val="389557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How you name functions, classes, and variables can have a huge impact on readability</a:t>
            </a: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42</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7" name="Picture 6"/>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25327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Avoid the following variable names:</a:t>
            </a:r>
          </a:p>
          <a:p>
            <a:pPr lvl="2"/>
            <a:r>
              <a:rPr lang="en-US" altLang="en-US" dirty="0">
                <a:ea typeface="ＭＳ Ｐゴシック" charset="-128"/>
              </a:rPr>
              <a:t>Lower case L (l)</a:t>
            </a:r>
          </a:p>
          <a:p>
            <a:pPr lvl="2"/>
            <a:r>
              <a:rPr lang="en-US" altLang="en-US" dirty="0">
                <a:ea typeface="ＭＳ Ｐゴシック" charset="-128"/>
              </a:rPr>
              <a:t>Upper case O (O)</a:t>
            </a:r>
          </a:p>
          <a:p>
            <a:pPr lvl="2"/>
            <a:r>
              <a:rPr lang="en-US" altLang="en-US" dirty="0">
                <a:ea typeface="ＭＳ Ｐゴシック" charset="-128"/>
              </a:rPr>
              <a:t>Upper case I (I)</a:t>
            </a:r>
          </a:p>
          <a:p>
            <a:pPr lvl="2"/>
            <a:endParaRPr lang="en-US" altLang="en-US" dirty="0">
              <a:ea typeface="ＭＳ Ｐゴシック" charset="-128"/>
            </a:endParaRPr>
          </a:p>
          <a:p>
            <a:pPr lvl="2"/>
            <a:r>
              <a:rPr lang="en-US" altLang="en-US" dirty="0">
                <a:ea typeface="ＭＳ Ｐゴシック" charset="-128"/>
              </a:rPr>
              <a:t>There are unacceptable, terrible, and awful.  Why?</a:t>
            </a:r>
          </a:p>
          <a:p>
            <a:pPr lvl="3"/>
            <a:r>
              <a:rPr lang="en-US" altLang="en-US" dirty="0">
                <a:ea typeface="ＭＳ Ｐゴシック" charset="-128"/>
              </a:rPr>
              <a:t>Can be confused with 1 and 0 in some fonts</a:t>
            </a:r>
          </a:p>
          <a:p>
            <a:pPr lvl="3"/>
            <a:r>
              <a:rPr lang="en-US" altLang="en-US" dirty="0">
                <a:ea typeface="ＭＳ Ｐゴシック" charset="-128"/>
              </a:rPr>
              <a:t>Can be confused with each other (i.e. I and l)</a:t>
            </a:r>
          </a:p>
        </p:txBody>
      </p:sp>
    </p:spTree>
    <p:extLst>
      <p:ext uri="{BB962C8B-B14F-4D97-AF65-F5344CB8AC3E}">
        <p14:creationId xmlns:p14="http://schemas.microsoft.com/office/powerpoint/2010/main" val="135674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endParaRPr lang="en-US" altLang="en-US" dirty="0">
              <a:ea typeface="ＭＳ Ｐゴシック" charset="-128"/>
            </a:endParaRPr>
          </a:p>
          <a:p>
            <a:pPr lvl="1"/>
            <a:r>
              <a:rPr lang="en-US" altLang="en-US" dirty="0">
                <a:ea typeface="ＭＳ Ｐゴシック" charset="-128"/>
              </a:rPr>
              <a:t>Module names should be short, lowercase</a:t>
            </a:r>
          </a:p>
          <a:p>
            <a:pPr lvl="2"/>
            <a:r>
              <a:rPr lang="en-US" altLang="en-US" dirty="0">
                <a:ea typeface="ＭＳ Ｐゴシック" charset="-128"/>
              </a:rPr>
              <a:t>Underscores are OK if it helps with readability</a:t>
            </a:r>
          </a:p>
          <a:p>
            <a:pPr lvl="2"/>
            <a:endParaRPr lang="en-US" altLang="en-US" dirty="0">
              <a:ea typeface="ＭＳ Ｐゴシック" charset="-128"/>
            </a:endParaRPr>
          </a:p>
          <a:p>
            <a:pPr lvl="1"/>
            <a:r>
              <a:rPr lang="en-US" altLang="en-US" dirty="0">
                <a:ea typeface="ＭＳ Ｐゴシック" charset="-128"/>
              </a:rPr>
              <a:t>Package names should be short, lowercase</a:t>
            </a:r>
          </a:p>
          <a:p>
            <a:pPr lvl="2"/>
            <a:r>
              <a:rPr lang="en-US" altLang="en-US" dirty="0">
                <a:ea typeface="ＭＳ Ｐゴシック" charset="-128"/>
              </a:rPr>
              <a:t>Underscores are frowned upon and people will speak disparagingly behind your back if you use them</a:t>
            </a:r>
          </a:p>
        </p:txBody>
      </p:sp>
    </p:spTree>
    <p:extLst>
      <p:ext uri="{BB962C8B-B14F-4D97-AF65-F5344CB8AC3E}">
        <p14:creationId xmlns:p14="http://schemas.microsoft.com/office/powerpoint/2010/main" val="2661240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Class names should be in </a:t>
            </a:r>
            <a:r>
              <a:rPr lang="en-US" altLang="en-US" dirty="0" err="1">
                <a:ea typeface="ＭＳ Ｐゴシック" charset="-128"/>
              </a:rPr>
              <a:t>CapWords</a:t>
            </a:r>
            <a:endParaRPr lang="en-US" altLang="en-US" dirty="0">
              <a:ea typeface="ＭＳ Ｐゴシック" charset="-128"/>
            </a:endParaRPr>
          </a:p>
          <a:p>
            <a:pPr lvl="2"/>
            <a:r>
              <a:rPr lang="en-US" altLang="en-US" dirty="0" err="1">
                <a:ea typeface="ＭＳ Ｐゴシック" charset="-128"/>
              </a:rPr>
              <a:t>SoNamedBecauseItUsesCapsForFirstLetterInEachWord</a:t>
            </a:r>
            <a:endParaRPr lang="en-US" altLang="en-US" dirty="0">
              <a:ea typeface="ＭＳ Ｐゴシック" charset="-128"/>
            </a:endParaRPr>
          </a:p>
          <a:p>
            <a:pPr lvl="2"/>
            <a:r>
              <a:rPr lang="en-US" altLang="en-US" dirty="0">
                <a:ea typeface="ＭＳ Ｐゴシック" charset="-128"/>
              </a:rPr>
              <a:t>Also known as </a:t>
            </a:r>
            <a:r>
              <a:rPr lang="en-US" altLang="en-US" dirty="0" err="1">
                <a:ea typeface="ＭＳ Ｐゴシック" charset="-128"/>
              </a:rPr>
              <a:t>CamelCase</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r>
              <a:rPr lang="en-US" altLang="en-US" dirty="0">
                <a:ea typeface="ＭＳ Ｐゴシック" charset="-128"/>
              </a:rPr>
              <a:t>Notice no underscore!</a:t>
            </a:r>
          </a:p>
          <a:p>
            <a:pPr lvl="2"/>
            <a:r>
              <a:rPr lang="en-US" altLang="en-US" dirty="0">
                <a:ea typeface="ＭＳ Ｐゴシック" charset="-128"/>
              </a:rPr>
              <a:t>Much hate on the internet for</a:t>
            </a:r>
          </a:p>
          <a:p>
            <a:pPr marL="914400" lvl="2" indent="0">
              <a:buNone/>
            </a:pPr>
            <a:r>
              <a:rPr lang="en-US" altLang="en-US" dirty="0">
                <a:ea typeface="ＭＳ Ｐゴシック" charset="-128"/>
              </a:rPr>
              <a:t>			</a:t>
            </a:r>
            <a:r>
              <a:rPr lang="en-US" altLang="en-US" dirty="0" err="1">
                <a:ea typeface="ＭＳ Ｐゴシック" charset="-128"/>
              </a:rPr>
              <a:t>Camel_Case</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5562600" y="2946400"/>
            <a:ext cx="2743200" cy="2997200"/>
          </a:xfrm>
          <a:prstGeom prst="rect">
            <a:avLst/>
          </a:prstGeom>
        </p:spPr>
      </p:pic>
    </p:spTree>
    <p:extLst>
      <p:ext uri="{BB962C8B-B14F-4D97-AF65-F5344CB8AC3E}">
        <p14:creationId xmlns:p14="http://schemas.microsoft.com/office/powerpoint/2010/main" val="17779056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What naming convention should I use for exceptions?</a:t>
            </a:r>
          </a:p>
        </p:txBody>
      </p:sp>
      <p:pic>
        <p:nvPicPr>
          <p:cNvPr id="4" name="Picture 3"/>
          <p:cNvPicPr>
            <a:picLocks noChangeAspect="1"/>
          </p:cNvPicPr>
          <p:nvPr/>
        </p:nvPicPr>
        <p:blipFill>
          <a:blip r:embed="rId3"/>
          <a:stretch>
            <a:fillRect/>
          </a:stretch>
        </p:blipFill>
        <p:spPr>
          <a:xfrm>
            <a:off x="2570922" y="3048000"/>
            <a:ext cx="4002156" cy="2675860"/>
          </a:xfrm>
          <a:prstGeom prst="rect">
            <a:avLst/>
          </a:prstGeom>
        </p:spPr>
      </p:pic>
      <p:sp>
        <p:nvSpPr>
          <p:cNvPr id="5" name="TextBox 4"/>
          <p:cNvSpPr txBox="1"/>
          <p:nvPr/>
        </p:nvSpPr>
        <p:spPr>
          <a:xfrm>
            <a:off x="7010400" y="4114800"/>
            <a:ext cx="1544012" cy="646331"/>
          </a:xfrm>
          <a:prstGeom prst="rect">
            <a:avLst/>
          </a:prstGeom>
          <a:noFill/>
        </p:spPr>
        <p:txBody>
          <a:bodyPr wrap="none" rtlCol="0">
            <a:spAutoFit/>
          </a:bodyPr>
          <a:lstStyle/>
          <a:p>
            <a:r>
              <a:rPr lang="en-US" sz="3600" b="1" dirty="0">
                <a:solidFill>
                  <a:srgbClr val="FF0000"/>
                </a:solidFill>
              </a:rPr>
              <a:t>WHY?</a:t>
            </a:r>
          </a:p>
        </p:txBody>
      </p:sp>
    </p:spTree>
    <p:extLst>
      <p:ext uri="{BB962C8B-B14F-4D97-AF65-F5344CB8AC3E}">
        <p14:creationId xmlns:p14="http://schemas.microsoft.com/office/powerpoint/2010/main" val="60077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a:ea typeface="ＭＳ Ｐゴシック" charset="-128"/>
              </a:rPr>
              <a:t>Naming conventions</a:t>
            </a:r>
          </a:p>
          <a:p>
            <a:pPr lvl="1"/>
            <a:r>
              <a:rPr lang="en-US" altLang="en-US" dirty="0">
                <a:ea typeface="ＭＳ Ｐゴシック" charset="-128"/>
              </a:rPr>
              <a:t>Functions</a:t>
            </a:r>
          </a:p>
          <a:p>
            <a:pPr lvl="2"/>
            <a:r>
              <a:rPr lang="en-US" dirty="0"/>
              <a:t>Lowercase, with words separated by underscores as necessary to improve readability</a:t>
            </a:r>
          </a:p>
          <a:p>
            <a:pPr lvl="2"/>
            <a:endParaRPr lang="en-US" altLang="en-US" dirty="0">
              <a:ea typeface="ＭＳ Ｐゴシック" charset="-128"/>
            </a:endParaRPr>
          </a:p>
          <a:p>
            <a:pPr lvl="2"/>
            <a:r>
              <a:rPr lang="en-US" altLang="en-US" dirty="0" err="1">
                <a:ea typeface="ＭＳ Ｐゴシック" charset="-128"/>
              </a:rPr>
              <a:t>mixedCase</a:t>
            </a:r>
            <a:r>
              <a:rPr lang="en-US" altLang="en-US" dirty="0">
                <a:ea typeface="ＭＳ Ｐゴシック" charset="-128"/>
              </a:rPr>
              <a:t> is permitted if that is the prevailing style (some legacy pieces of Python used this style)</a:t>
            </a:r>
          </a:p>
          <a:p>
            <a:pPr lvl="2"/>
            <a:endParaRPr lang="en-US" altLang="en-US" dirty="0">
              <a:ea typeface="ＭＳ Ｐゴシック" charset="-128"/>
            </a:endParaRPr>
          </a:p>
          <a:p>
            <a:pPr lvl="2"/>
            <a:r>
              <a:rPr lang="en-US" altLang="en-US" dirty="0">
                <a:ea typeface="ＭＳ Ｐゴシック" charset="-128"/>
              </a:rPr>
              <a:t>Easy habit to fall into</a:t>
            </a:r>
            <a:r>
              <a:rPr lang="is-IS" altLang="en-US" dirty="0">
                <a:ea typeface="ＭＳ Ｐゴシック" charset="-128"/>
              </a:rPr>
              <a:t>… Very common in style guides for other languages, e.g. R</a:t>
            </a:r>
          </a:p>
          <a:p>
            <a:pPr lvl="3"/>
            <a:r>
              <a:rPr lang="is-IS" altLang="en-US" dirty="0">
                <a:ea typeface="ＭＳ Ｐゴシック" charset="-128"/>
              </a:rPr>
              <a:t>If this is your thing, then be consistent</a:t>
            </a:r>
            <a:endParaRPr lang="en-US" altLang="en-US" dirty="0">
              <a:ea typeface="ＭＳ Ｐゴシック" charset="-128"/>
            </a:endParaRPr>
          </a:p>
        </p:txBody>
      </p:sp>
    </p:spTree>
    <p:extLst>
      <p:ext uri="{BB962C8B-B14F-4D97-AF65-F5344CB8AC3E}">
        <p14:creationId xmlns:p14="http://schemas.microsoft.com/office/powerpoint/2010/main" val="6517600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pic>
        <p:nvPicPr>
          <p:cNvPr id="2" name="Content Placeholder 1"/>
          <p:cNvPicPr>
            <a:picLocks noGrp="1" noChangeAspect="1"/>
          </p:cNvPicPr>
          <p:nvPr>
            <p:ph idx="1"/>
          </p:nvPr>
        </p:nvPicPr>
        <p:blipFill>
          <a:blip r:embed="rId3"/>
          <a:stretch>
            <a:fillRect/>
          </a:stretch>
        </p:blipFill>
        <p:spPr>
          <a:xfrm>
            <a:off x="1905000" y="2058282"/>
            <a:ext cx="5556250" cy="3697432"/>
          </a:xfrm>
          <a:prstGeom prst="rect">
            <a:avLst/>
          </a:prstGeom>
        </p:spPr>
      </p:pic>
      <p:sp>
        <p:nvSpPr>
          <p:cNvPr id="3" name="Rectangle 2"/>
          <p:cNvSpPr/>
          <p:nvPr/>
        </p:nvSpPr>
        <p:spPr>
          <a:xfrm>
            <a:off x="3371850" y="5925234"/>
            <a:ext cx="2905125" cy="646331"/>
          </a:xfrm>
          <a:prstGeom prst="rect">
            <a:avLst/>
          </a:prstGeom>
        </p:spPr>
        <p:txBody>
          <a:bodyPr wrap="square">
            <a:spAutoFit/>
          </a:bodyPr>
          <a:lstStyle/>
          <a:p>
            <a:r>
              <a:rPr lang="en-US" dirty="0">
                <a:hlinkClick r:id="rId4"/>
              </a:rPr>
              <a:t>https://goo.gl/o57K7g</a:t>
            </a:r>
            <a:endParaRPr lang="en-US" dirty="0"/>
          </a:p>
          <a:p>
            <a:endParaRPr lang="en-US" dirty="0"/>
          </a:p>
        </p:txBody>
      </p:sp>
      <p:sp>
        <p:nvSpPr>
          <p:cNvPr id="4" name="TextBox 3"/>
          <p:cNvSpPr txBox="1"/>
          <p:nvPr/>
        </p:nvSpPr>
        <p:spPr>
          <a:xfrm>
            <a:off x="1557466" y="1219200"/>
            <a:ext cx="6519734" cy="646331"/>
          </a:xfrm>
          <a:prstGeom prst="rect">
            <a:avLst/>
          </a:prstGeom>
          <a:noFill/>
        </p:spPr>
        <p:txBody>
          <a:bodyPr wrap="none" rtlCol="0">
            <a:spAutoFit/>
          </a:bodyPr>
          <a:lstStyle/>
          <a:p>
            <a:r>
              <a:rPr lang="en-US" sz="3600" dirty="0"/>
              <a:t>Why be consistent from day 1?</a:t>
            </a:r>
          </a:p>
        </p:txBody>
      </p:sp>
    </p:spTree>
    <p:extLst>
      <p:ext uri="{BB962C8B-B14F-4D97-AF65-F5344CB8AC3E}">
        <p14:creationId xmlns:p14="http://schemas.microsoft.com/office/powerpoint/2010/main" val="86761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Functions</a:t>
            </a:r>
          </a:p>
        </p:txBody>
      </p:sp>
      <p:pic>
        <p:nvPicPr>
          <p:cNvPr id="2" name="Picture 1"/>
          <p:cNvPicPr>
            <a:picLocks noChangeAspect="1"/>
          </p:cNvPicPr>
          <p:nvPr/>
        </p:nvPicPr>
        <p:blipFill>
          <a:blip r:embed="rId3"/>
          <a:stretch>
            <a:fillRect/>
          </a:stretch>
        </p:blipFill>
        <p:spPr>
          <a:xfrm>
            <a:off x="2133600" y="2550026"/>
            <a:ext cx="4876800" cy="3365500"/>
          </a:xfrm>
          <a:prstGeom prst="rect">
            <a:avLst/>
          </a:prstGeom>
        </p:spPr>
      </p:pic>
      <p:sp>
        <p:nvSpPr>
          <p:cNvPr id="3" name="Rectangle 2"/>
          <p:cNvSpPr/>
          <p:nvPr/>
        </p:nvSpPr>
        <p:spPr>
          <a:xfrm>
            <a:off x="4876800" y="304800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76800" y="355128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6800" y="380293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876800" y="329964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76800" y="405457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876800" y="430622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6800" y="455786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876800" y="480950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876800" y="506115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876800" y="531279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876800" y="556443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5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048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Why is it important that people can read your code? (SURF)</a:t>
            </a:r>
          </a:p>
          <a:p>
            <a:pPr lvl="1"/>
            <a:r>
              <a:rPr lang="en-US" altLang="en-US" dirty="0">
                <a:ea typeface="ＭＳ Ｐゴシック" charset="-128"/>
              </a:rPr>
              <a:t>Sustainable</a:t>
            </a:r>
          </a:p>
          <a:p>
            <a:pPr lvl="2"/>
            <a:r>
              <a:rPr lang="en-US" altLang="en-US" dirty="0">
                <a:ea typeface="ＭＳ Ｐゴシック" charset="-128"/>
              </a:rPr>
              <a:t>New version of Python (4.X)</a:t>
            </a:r>
          </a:p>
          <a:p>
            <a:pPr lvl="1"/>
            <a:r>
              <a:rPr lang="en-US" altLang="en-US" dirty="0">
                <a:ea typeface="ＭＳ Ｐゴシック" charset="-128"/>
              </a:rPr>
              <a:t>Understandable</a:t>
            </a:r>
          </a:p>
          <a:p>
            <a:pPr lvl="2"/>
            <a:r>
              <a:rPr lang="en-US" altLang="en-US" dirty="0">
                <a:ea typeface="ＭＳ Ｐゴシック" charset="-128"/>
              </a:rPr>
              <a:t>Is it doing what you claim?</a:t>
            </a:r>
          </a:p>
          <a:p>
            <a:pPr lvl="1"/>
            <a:r>
              <a:rPr lang="en-US" altLang="en-US" dirty="0">
                <a:ea typeface="ＭＳ Ｐゴシック" charset="-128"/>
              </a:rPr>
              <a:t>Reusable</a:t>
            </a:r>
          </a:p>
          <a:p>
            <a:pPr lvl="2"/>
            <a:r>
              <a:rPr lang="en-US" altLang="en-US" dirty="0">
                <a:ea typeface="ＭＳ Ｐゴシック" charset="-128"/>
              </a:rPr>
              <a:t>Can it be incorporated into a larger project?</a:t>
            </a:r>
          </a:p>
          <a:p>
            <a:pPr lvl="1"/>
            <a:r>
              <a:rPr lang="en-US" altLang="en-US" dirty="0">
                <a:ea typeface="ＭＳ Ｐゴシック" charset="-128"/>
              </a:rPr>
              <a:t>Fixable</a:t>
            </a:r>
          </a:p>
        </p:txBody>
      </p:sp>
    </p:spTree>
    <p:extLst>
      <p:ext uri="{BB962C8B-B14F-4D97-AF65-F5344CB8AC3E}">
        <p14:creationId xmlns:p14="http://schemas.microsoft.com/office/powerpoint/2010/main" val="1318337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Functions</a:t>
            </a:r>
          </a:p>
          <a:p>
            <a:pPr lvl="1"/>
            <a:r>
              <a:rPr lang="en-US" altLang="en-US">
                <a:ea typeface="ＭＳ Ｐゴシック" charset="-128"/>
              </a:rPr>
              <a:t>Where units matter, append them…</a:t>
            </a:r>
          </a:p>
          <a:p>
            <a:pPr lvl="2"/>
            <a:r>
              <a:rPr lang="en-US" altLang="en-US">
                <a:ea typeface="ＭＳ Ｐゴシック" charset="-128"/>
              </a:rPr>
              <a:t>Variable names also</a:t>
            </a:r>
          </a:p>
          <a:p>
            <a:pPr lvl="2"/>
            <a:r>
              <a:rPr lang="en-US" altLang="en-US">
                <a:ea typeface="ＭＳ Ｐゴシック" charset="-128"/>
              </a:rPr>
              <a:t>Things go wrong…</a:t>
            </a:r>
          </a:p>
          <a:p>
            <a:pPr lvl="3"/>
            <a:r>
              <a:rPr lang="en-US" altLang="en-US">
                <a:ea typeface="ＭＳ Ｐゴシック" charset="-128"/>
              </a:rPr>
              <a:t>Mars Climate Orbiter</a:t>
            </a:r>
          </a:p>
        </p:txBody>
      </p:sp>
      <p:pic>
        <p:nvPicPr>
          <p:cNvPr id="829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2590800"/>
            <a:ext cx="33020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TextBox 3"/>
          <p:cNvSpPr txBox="1">
            <a:spLocks noChangeArrowheads="1"/>
          </p:cNvSpPr>
          <p:nvPr/>
        </p:nvSpPr>
        <p:spPr bwMode="auto">
          <a:xfrm>
            <a:off x="1362075" y="3911600"/>
            <a:ext cx="35052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a:solidFill>
                  <a:srgbClr val="000000"/>
                </a:solidFill>
              </a:rPr>
              <a:t>… on September 23, 1999, communication with the spacecraft was lost as the spacecraft went into orbital insertion, due to ground-based computer software which produced output in non-SI units of pound-seconds (lbf×s) instead of the metric units of newton-seconds (N×s) </a:t>
            </a:r>
            <a:r>
              <a:rPr lang="en-US" altLang="en-US" sz="1400" u="sng">
                <a:solidFill>
                  <a:srgbClr val="000000"/>
                </a:solidFill>
              </a:rPr>
              <a:t>specified in the contract between NASA and Lockheed</a:t>
            </a:r>
            <a:r>
              <a:rPr lang="en-US" altLang="en-US" sz="1400">
                <a:solidFill>
                  <a:srgbClr val="000000"/>
                </a:solidFill>
              </a:rPr>
              <a:t>.</a:t>
            </a:r>
          </a:p>
          <a:p>
            <a:pPr eaLnBrk="1" hangingPunct="1"/>
            <a:r>
              <a:rPr lang="en-US" altLang="en-US" sz="1400"/>
              <a:t>	 - Wikipedia</a:t>
            </a:r>
          </a:p>
        </p:txBody>
      </p:sp>
      <p:sp>
        <p:nvSpPr>
          <p:cNvPr id="82951" name="TextBox 4"/>
          <p:cNvSpPr txBox="1">
            <a:spLocks noChangeArrowheads="1"/>
          </p:cNvSpPr>
          <p:nvPr/>
        </p:nvSpPr>
        <p:spPr bwMode="auto">
          <a:xfrm>
            <a:off x="5422900" y="5588000"/>
            <a:ext cx="326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a:solidFill>
                  <a:srgbClr val="FF0000"/>
                </a:solidFill>
              </a:rPr>
              <a:t>655.2 million dollar mistake!</a:t>
            </a:r>
          </a:p>
        </p:txBody>
      </p:sp>
    </p:spTree>
    <p:extLst>
      <p:ext uri="{BB962C8B-B14F-4D97-AF65-F5344CB8AC3E}">
        <p14:creationId xmlns:p14="http://schemas.microsoft.com/office/powerpoint/2010/main" val="20288731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Where units matter, append them…</a:t>
            </a:r>
          </a:p>
          <a:p>
            <a:pPr lvl="2"/>
            <a:r>
              <a:rPr lang="en-US" altLang="en-US" dirty="0">
                <a:ea typeface="ＭＳ Ｐゴシック" charset="-128"/>
              </a:rPr>
              <a:t>Why do you need to use different units?</a:t>
            </a: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6010275" y="-16042"/>
            <a:ext cx="2917297" cy="6858000"/>
          </a:xfrm>
          <a:prstGeom prst="rect">
            <a:avLst/>
          </a:prstGeom>
        </p:spPr>
      </p:pic>
      <p:sp>
        <p:nvSpPr>
          <p:cNvPr id="3" name="TextBox 2"/>
          <p:cNvSpPr txBox="1"/>
          <p:nvPr/>
        </p:nvSpPr>
        <p:spPr>
          <a:xfrm>
            <a:off x="1600200" y="3886200"/>
            <a:ext cx="3736920" cy="923330"/>
          </a:xfrm>
          <a:prstGeom prst="rect">
            <a:avLst/>
          </a:prstGeom>
          <a:noFill/>
        </p:spPr>
        <p:txBody>
          <a:bodyPr wrap="none" rtlCol="0">
            <a:spAutoFit/>
          </a:bodyPr>
          <a:lstStyle/>
          <a:p>
            <a:pPr lvl="2"/>
            <a:r>
              <a:rPr lang="en-US" altLang="en-US" dirty="0"/>
              <a:t>Example from my work in</a:t>
            </a:r>
          </a:p>
          <a:p>
            <a:pPr lvl="2"/>
            <a:r>
              <a:rPr lang="en-US" altLang="en-US" dirty="0"/>
              <a:t>	molecular mechanics</a:t>
            </a:r>
          </a:p>
          <a:p>
            <a:endParaRPr lang="en-US" dirty="0"/>
          </a:p>
        </p:txBody>
      </p:sp>
      <p:pic>
        <p:nvPicPr>
          <p:cNvPr id="4" name="Picture 3"/>
          <p:cNvPicPr>
            <a:picLocks noChangeAspect="1"/>
          </p:cNvPicPr>
          <p:nvPr/>
        </p:nvPicPr>
        <p:blipFill>
          <a:blip r:embed="rId4"/>
          <a:stretch>
            <a:fillRect/>
          </a:stretch>
        </p:blipFill>
        <p:spPr>
          <a:xfrm>
            <a:off x="1882720" y="4973053"/>
            <a:ext cx="3454400" cy="762000"/>
          </a:xfrm>
          <a:prstGeom prst="rect">
            <a:avLst/>
          </a:prstGeom>
        </p:spPr>
      </p:pic>
    </p:spTree>
    <p:extLst>
      <p:ext uri="{BB962C8B-B14F-4D97-AF65-F5344CB8AC3E}">
        <p14:creationId xmlns:p14="http://schemas.microsoft.com/office/powerpoint/2010/main" val="13450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7475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Some prefixes that can be used to clarify</a:t>
            </a:r>
          </a:p>
          <a:p>
            <a:pPr lvl="2"/>
            <a:r>
              <a:rPr lang="en-US" altLang="en-US" dirty="0">
                <a:latin typeface="Courier" charset="0"/>
                <a:ea typeface="ＭＳ Ｐゴシック" charset="-128"/>
              </a:rPr>
              <a:t>compute</a:t>
            </a:r>
          </a:p>
          <a:p>
            <a:pPr lvl="2"/>
            <a:r>
              <a:rPr lang="en-US" altLang="en-US" dirty="0">
                <a:latin typeface="Courier" charset="0"/>
                <a:ea typeface="ＭＳ Ｐゴシック" charset="-128"/>
              </a:rPr>
              <a:t>get</a:t>
            </a:r>
            <a:r>
              <a:rPr lang="en-US" altLang="en-US" dirty="0">
                <a:ea typeface="ＭＳ Ｐゴシック" charset="-128"/>
              </a:rPr>
              <a:t>/</a:t>
            </a:r>
            <a:r>
              <a:rPr lang="en-US" altLang="en-US" dirty="0">
                <a:latin typeface="Courier" charset="0"/>
                <a:ea typeface="ＭＳ Ｐゴシック" charset="-128"/>
              </a:rPr>
              <a:t>set</a:t>
            </a:r>
          </a:p>
          <a:p>
            <a:pPr lvl="2"/>
            <a:r>
              <a:rPr lang="en-US" altLang="en-US" dirty="0">
                <a:latin typeface="Courier" charset="0"/>
                <a:ea typeface="ＭＳ Ｐゴシック" charset="-128"/>
              </a:rPr>
              <a:t>find</a:t>
            </a:r>
          </a:p>
          <a:p>
            <a:pPr lvl="2"/>
            <a:r>
              <a:rPr lang="en-US" altLang="en-US" dirty="0">
                <a:latin typeface="Courier" charset="0"/>
                <a:ea typeface="ＭＳ Ｐゴシック" charset="-128"/>
              </a:rPr>
              <a:t>is/has/can</a:t>
            </a:r>
          </a:p>
          <a:p>
            <a:pPr lvl="2"/>
            <a:r>
              <a:rPr lang="en-US" altLang="en-US" dirty="0">
                <a:ea typeface="ＭＳ Ｐゴシック" charset="-128"/>
              </a:rPr>
              <a:t>Use complement names for complement functions</a:t>
            </a:r>
          </a:p>
          <a:p>
            <a:pPr lvl="3"/>
            <a:r>
              <a:rPr lang="en-US" altLang="en-US" dirty="0">
                <a:latin typeface="Courier" charset="0"/>
                <a:ea typeface="ＭＳ Ｐゴシック" charset="-128"/>
              </a:rPr>
              <a:t>get/set, add/remove, first/last</a:t>
            </a:r>
          </a:p>
        </p:txBody>
      </p:sp>
      <p:sp>
        <p:nvSpPr>
          <p:cNvPr id="74757" name="TextBox 2"/>
          <p:cNvSpPr txBox="1">
            <a:spLocks noChangeArrowheads="1"/>
          </p:cNvSpPr>
          <p:nvPr/>
        </p:nvSpPr>
        <p:spPr bwMode="auto">
          <a:xfrm>
            <a:off x="3095625" y="2362200"/>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Reserve for functions that compute something sophisticated, e.g. not average</a:t>
            </a:r>
          </a:p>
        </p:txBody>
      </p:sp>
      <p:sp>
        <p:nvSpPr>
          <p:cNvPr id="74758" name="TextBox 7"/>
          <p:cNvSpPr txBox="1">
            <a:spLocks noChangeArrowheads="1"/>
          </p:cNvSpPr>
          <p:nvPr/>
        </p:nvSpPr>
        <p:spPr bwMode="auto">
          <a:xfrm>
            <a:off x="3581400" y="3657600"/>
            <a:ext cx="510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What kind of return value would you expect from a function with this kind of prefix?</a:t>
            </a:r>
          </a:p>
        </p:txBody>
      </p:sp>
    </p:spTree>
    <p:extLst>
      <p:ext uri="{BB962C8B-B14F-4D97-AF65-F5344CB8AC3E}">
        <p14:creationId xmlns:p14="http://schemas.microsoft.com/office/powerpoint/2010/main" val="12297461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Global variables</a:t>
            </a:r>
          </a:p>
          <a:p>
            <a:pPr lvl="2"/>
            <a:r>
              <a:rPr lang="en-US" altLang="en-US" dirty="0">
                <a:ea typeface="ＭＳ Ｐゴシック" charset="-128"/>
              </a:rPr>
              <a:t>These shouldn’t be truly global, just global to a module’s namespace</a:t>
            </a:r>
          </a:p>
          <a:p>
            <a:pPr lvl="1"/>
            <a:r>
              <a:rPr lang="en-US" altLang="en-US" dirty="0">
                <a:ea typeface="ＭＳ Ｐゴシック" charset="-128"/>
              </a:rPr>
              <a:t>Function variables</a:t>
            </a:r>
          </a:p>
          <a:p>
            <a:pPr lvl="1"/>
            <a:r>
              <a:rPr lang="en-US" altLang="en-US" dirty="0">
                <a:ea typeface="ＭＳ Ｐゴシック" charset="-128"/>
              </a:rPr>
              <a:t>Function / method arguments</a:t>
            </a:r>
          </a:p>
          <a:p>
            <a:pPr lvl="1"/>
            <a:endParaRPr lang="en-US" altLang="en-US" dirty="0">
              <a:ea typeface="ＭＳ Ｐゴシック" charset="-128"/>
            </a:endParaRPr>
          </a:p>
          <a:p>
            <a:pPr lvl="2"/>
            <a:r>
              <a:rPr lang="en-US" altLang="en-US" dirty="0">
                <a:ea typeface="ＭＳ Ｐゴシック" charset="-128"/>
              </a:rPr>
              <a:t>All the above use lower case with words separated by underscores</a:t>
            </a:r>
          </a:p>
        </p:txBody>
      </p:sp>
    </p:spTree>
    <p:extLst>
      <p:ext uri="{BB962C8B-B14F-4D97-AF65-F5344CB8AC3E}">
        <p14:creationId xmlns:p14="http://schemas.microsoft.com/office/powerpoint/2010/main" val="18008434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Constants</a:t>
            </a:r>
          </a:p>
          <a:p>
            <a:pPr lvl="2"/>
            <a:r>
              <a:rPr lang="en-US" altLang="en-US" dirty="0">
                <a:ea typeface="ＭＳ Ｐゴシック" charset="-128"/>
              </a:rPr>
              <a:t>What is a constant?</a:t>
            </a:r>
          </a:p>
          <a:p>
            <a:pPr lvl="2"/>
            <a:endParaRPr lang="en-US" altLang="en-US" dirty="0">
              <a:ea typeface="ＭＳ Ｐゴシック" charset="-128"/>
            </a:endParaRPr>
          </a:p>
          <a:p>
            <a:pPr lvl="2"/>
            <a:r>
              <a:rPr lang="en-US" altLang="en-US" dirty="0">
                <a:ea typeface="ＭＳ Ｐゴシック" charset="-128"/>
              </a:rPr>
              <a:t>Some examples of where you might use constants?</a:t>
            </a:r>
          </a:p>
          <a:p>
            <a:pPr lvl="2"/>
            <a:endParaRPr lang="en-US" altLang="en-US" dirty="0">
              <a:ea typeface="ＭＳ Ｐゴシック" charset="-128"/>
            </a:endParaRPr>
          </a:p>
          <a:p>
            <a:pPr lvl="2"/>
            <a:endParaRPr lang="en-US" altLang="en-US" dirty="0">
              <a:ea typeface="ＭＳ Ｐゴシック" charset="-128"/>
            </a:endParaRPr>
          </a:p>
          <a:p>
            <a:pPr lvl="2"/>
            <a:r>
              <a:rPr lang="en-US" altLang="en-US" dirty="0">
                <a:ea typeface="ＭＳ Ｐゴシック" charset="-128"/>
              </a:rPr>
              <a:t>Python has no specific capability for making a variable constant; all variables are </a:t>
            </a:r>
            <a:r>
              <a:rPr lang="en-US" altLang="en-US" dirty="0" err="1">
                <a:ea typeface="ＭＳ Ｐゴシック" charset="-128"/>
              </a:rPr>
              <a:t>reassignable</a:t>
            </a:r>
            <a:endParaRPr lang="en-US" altLang="en-US" dirty="0">
              <a:ea typeface="ＭＳ Ｐゴシック" charset="-128"/>
            </a:endParaRPr>
          </a:p>
          <a:p>
            <a:pPr lvl="2"/>
            <a:r>
              <a:rPr lang="en-US" altLang="en-US" dirty="0">
                <a:ea typeface="ＭＳ Ｐゴシック" charset="-128"/>
              </a:rPr>
              <a:t>To indicate a variable is a constant, use all CAPS, e.g.</a:t>
            </a:r>
          </a:p>
          <a:p>
            <a:pPr lvl="2"/>
            <a:endParaRPr lang="en-US" altLang="en-US" dirty="0">
              <a:ea typeface="ＭＳ Ｐゴシック" charset="-128"/>
            </a:endParaRPr>
          </a:p>
        </p:txBody>
      </p:sp>
      <p:sp>
        <p:nvSpPr>
          <p:cNvPr id="2" name="TextBox 1"/>
          <p:cNvSpPr txBox="1"/>
          <p:nvPr/>
        </p:nvSpPr>
        <p:spPr>
          <a:xfrm>
            <a:off x="1219200" y="3962400"/>
            <a:ext cx="7029425" cy="461665"/>
          </a:xfrm>
          <a:prstGeom prst="rect">
            <a:avLst/>
          </a:prstGeom>
          <a:noFill/>
        </p:spPr>
        <p:txBody>
          <a:bodyPr wrap="none" rtlCol="0">
            <a:spAutoFit/>
          </a:bodyPr>
          <a:lstStyle/>
          <a:p>
            <a:r>
              <a:rPr lang="is-IS" sz="2400" b="1" dirty="0"/>
              <a:t>6.0221409e+23           </a:t>
            </a:r>
            <a:r>
              <a:rPr lang="ro-RO" sz="2400" b="1" dirty="0"/>
              <a:t>6.67408 × 10</a:t>
            </a:r>
            <a:r>
              <a:rPr lang="ro-RO" sz="2400" b="1" baseline="30000" dirty="0"/>
              <a:t>-11</a:t>
            </a:r>
            <a:r>
              <a:rPr lang="ro-RO" sz="2400" b="1" dirty="0"/>
              <a:t> m</a:t>
            </a:r>
            <a:r>
              <a:rPr lang="ro-RO" sz="2400" b="1" baseline="30000" dirty="0"/>
              <a:t>3</a:t>
            </a:r>
            <a:r>
              <a:rPr lang="ro-RO" sz="2400" b="1" dirty="0"/>
              <a:t> kg</a:t>
            </a:r>
            <a:r>
              <a:rPr lang="ro-RO" sz="2400" b="1" baseline="30000" dirty="0"/>
              <a:t>-1</a:t>
            </a:r>
            <a:r>
              <a:rPr lang="ro-RO" sz="2400" b="1" dirty="0"/>
              <a:t> s</a:t>
            </a:r>
            <a:r>
              <a:rPr lang="ro-RO" sz="2400" b="1" baseline="30000" dirty="0"/>
              <a:t>-2</a:t>
            </a:r>
            <a:endParaRPr lang="en-US" sz="2400" b="1" dirty="0"/>
          </a:p>
        </p:txBody>
      </p:sp>
      <p:pic>
        <p:nvPicPr>
          <p:cNvPr id="3" name="Picture 2"/>
          <p:cNvPicPr>
            <a:picLocks noChangeAspect="1"/>
          </p:cNvPicPr>
          <p:nvPr/>
        </p:nvPicPr>
        <p:blipFill>
          <a:blip r:embed="rId3"/>
          <a:stretch>
            <a:fillRect/>
          </a:stretch>
        </p:blipFill>
        <p:spPr>
          <a:xfrm>
            <a:off x="441158" y="1878013"/>
            <a:ext cx="8204200" cy="2806700"/>
          </a:xfrm>
          <a:prstGeom prst="rect">
            <a:avLst/>
          </a:prstGeom>
        </p:spPr>
      </p:pic>
      <p:pic>
        <p:nvPicPr>
          <p:cNvPr id="9" name="Picture 8"/>
          <p:cNvPicPr>
            <a:picLocks noChangeAspect="1"/>
          </p:cNvPicPr>
          <p:nvPr/>
        </p:nvPicPr>
        <p:blipFill>
          <a:blip r:embed="rId4"/>
          <a:stretch>
            <a:fillRect/>
          </a:stretch>
        </p:blipFill>
        <p:spPr>
          <a:xfrm>
            <a:off x="2038224" y="5235273"/>
            <a:ext cx="5048501" cy="1069274"/>
          </a:xfrm>
          <a:prstGeom prst="rect">
            <a:avLst/>
          </a:prstGeom>
        </p:spPr>
      </p:pic>
    </p:spTree>
    <p:extLst>
      <p:ext uri="{BB962C8B-B14F-4D97-AF65-F5344CB8AC3E}">
        <p14:creationId xmlns:p14="http://schemas.microsoft.com/office/powerpoint/2010/main" val="207748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Constants</a:t>
            </a:r>
          </a:p>
          <a:p>
            <a:pPr lvl="2"/>
            <a:r>
              <a:rPr lang="en-US" altLang="en-US" dirty="0">
                <a:ea typeface="ＭＳ Ｐゴシック" charset="-128"/>
              </a:rPr>
              <a:t>Remember this ugly mess?  What could be a constant?</a:t>
            </a:r>
          </a:p>
          <a:p>
            <a:pPr lvl="2"/>
            <a:endParaRPr lang="en-US" altLang="en-US" dirty="0">
              <a:ea typeface="ＭＳ Ｐゴシック" charset="-128"/>
            </a:endParaRP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55</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10" name="Picture 9"/>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176031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When naming functions and variables</a:t>
            </a:r>
            <a:r>
              <a:rPr lang="is-IS" altLang="en-US" dirty="0">
                <a:ea typeface="ＭＳ Ｐゴシック" charset="-128"/>
              </a:rPr>
              <a:t>…</a:t>
            </a:r>
          </a:p>
          <a:p>
            <a:pPr lvl="2"/>
            <a:r>
              <a:rPr lang="is-IS" altLang="en-US" dirty="0">
                <a:ea typeface="ＭＳ Ｐゴシック" charset="-128"/>
              </a:rPr>
              <a:t>Be consistent about pluralization / type I</a:t>
            </a:r>
            <a:r>
              <a:rPr lang="en-US" altLang="en-US" dirty="0">
                <a:ea typeface="ＭＳ Ｐゴシック" charset="-128"/>
              </a:rPr>
              <a:t>d</a:t>
            </a:r>
            <a:r>
              <a:rPr lang="is-IS" altLang="en-US" dirty="0">
                <a:ea typeface="ＭＳ Ｐゴシック" charset="-128"/>
              </a:rPr>
              <a:t>s</a:t>
            </a:r>
          </a:p>
          <a:p>
            <a:pPr lvl="2"/>
            <a:endParaRPr lang="is-IS" altLang="en-US" dirty="0">
              <a:ea typeface="ＭＳ Ｐゴシック" charset="-128"/>
            </a:endParaRPr>
          </a:p>
          <a:p>
            <a:pPr lvl="2"/>
            <a:endParaRPr lang="is-IS" altLang="en-US" dirty="0">
              <a:ea typeface="ＭＳ Ｐゴシック" charset="-128"/>
            </a:endParaRPr>
          </a:p>
          <a:p>
            <a:pPr lvl="2"/>
            <a:endParaRPr lang="is-IS" altLang="en-US" dirty="0">
              <a:ea typeface="ＭＳ Ｐゴシック" charset="-128"/>
            </a:endParaRPr>
          </a:p>
          <a:p>
            <a:pPr lvl="2"/>
            <a:endParaRPr lang="is-IS" altLang="en-US" dirty="0">
              <a:ea typeface="ＭＳ Ｐゴシック" charset="-128"/>
            </a:endParaRPr>
          </a:p>
          <a:p>
            <a:pPr lvl="2"/>
            <a:r>
              <a:rPr lang="is-IS" altLang="en-US" dirty="0">
                <a:ea typeface="ＭＳ Ｐゴシック" charset="-128"/>
              </a:rPr>
              <a:t>Which do you prefer and why?</a:t>
            </a:r>
          </a:p>
          <a:p>
            <a:pPr lvl="2"/>
            <a:r>
              <a:rPr lang="is-IS" altLang="en-US" dirty="0">
                <a:ea typeface="ＭＳ Ｐゴシック" charset="-128"/>
              </a:rPr>
              <a:t>Given your choise for the above, what would I name a variable that contained a collection of times? </a:t>
            </a:r>
            <a:r>
              <a:rPr lang="en-US" altLang="en-US" dirty="0">
                <a:ea typeface="ＭＳ Ｐゴシック" charset="-128"/>
              </a:rPr>
              <a:t>U</a:t>
            </a:r>
            <a:r>
              <a:rPr lang="is-IS" altLang="en-US" dirty="0">
                <a:ea typeface="ＭＳ Ｐゴシック" charset="-128"/>
              </a:rPr>
              <a:t>sers? </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838450" y="3149600"/>
            <a:ext cx="3467100" cy="1016000"/>
          </a:xfrm>
          <a:prstGeom prst="rect">
            <a:avLst/>
          </a:prstGeom>
        </p:spPr>
      </p:pic>
    </p:spTree>
    <p:extLst>
      <p:ext uri="{BB962C8B-B14F-4D97-AF65-F5344CB8AC3E}">
        <p14:creationId xmlns:p14="http://schemas.microsoft.com/office/powerpoint/2010/main" val="24570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There is a lot more detail in the PEP8 spec (on the syllabus)</a:t>
            </a:r>
            <a:r>
              <a:rPr lang="is-IS" altLang="en-US" dirty="0">
                <a:ea typeface="ＭＳ Ｐゴシック" charset="-128"/>
              </a:rPr>
              <a:t>… E.g.  Why is this not only bad style but potentially buggy?</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2324100" y="3657600"/>
            <a:ext cx="4495800" cy="1943100"/>
          </a:xfrm>
          <a:prstGeom prst="rect">
            <a:avLst/>
          </a:prstGeom>
        </p:spPr>
      </p:pic>
    </p:spTree>
    <p:extLst>
      <p:ext uri="{BB962C8B-B14F-4D97-AF65-F5344CB8AC3E}">
        <p14:creationId xmlns:p14="http://schemas.microsoft.com/office/powerpoint/2010/main" val="1386753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Correct version</a:t>
            </a:r>
          </a:p>
        </p:txBody>
      </p:sp>
      <p:pic>
        <p:nvPicPr>
          <p:cNvPr id="2" name="Picture 1"/>
          <p:cNvPicPr>
            <a:picLocks noChangeAspect="1"/>
          </p:cNvPicPr>
          <p:nvPr/>
        </p:nvPicPr>
        <p:blipFill>
          <a:blip r:embed="rId3"/>
          <a:stretch>
            <a:fillRect/>
          </a:stretch>
        </p:blipFill>
        <p:spPr>
          <a:xfrm>
            <a:off x="2540000" y="2411413"/>
            <a:ext cx="4064000" cy="2451100"/>
          </a:xfrm>
          <a:prstGeom prst="rect">
            <a:avLst/>
          </a:prstGeom>
        </p:spPr>
      </p:pic>
    </p:spTree>
    <p:extLst>
      <p:ext uri="{BB962C8B-B14F-4D97-AF65-F5344CB8AC3E}">
        <p14:creationId xmlns:p14="http://schemas.microsoft.com/office/powerpoint/2010/main" val="968983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t>Programming Recommendations</a:t>
            </a:r>
          </a:p>
          <a:p>
            <a:pPr lvl="1"/>
            <a:r>
              <a:rPr lang="en-US" dirty="0"/>
              <a:t>This section is highly recommended</a:t>
            </a:r>
          </a:p>
          <a:p>
            <a:pPr lvl="1"/>
            <a:r>
              <a:rPr lang="en-US" altLang="en-US" dirty="0">
                <a:ea typeface="ＭＳ Ｐゴシック" charset="-128"/>
                <a:hlinkClick r:id="rId3"/>
              </a:rPr>
              <a:t>https://www.python.org/dev/peps/pep-0008/#id46</a:t>
            </a:r>
            <a:endParaRPr lang="en-US" altLang="en-US" dirty="0">
              <a:ea typeface="ＭＳ Ｐゴシック" charset="-128"/>
            </a:endParaRPr>
          </a:p>
          <a:p>
            <a:pPr lvl="1"/>
            <a:r>
              <a:rPr lang="en-US" altLang="en-US" dirty="0">
                <a:ea typeface="ＭＳ Ｐゴシック" charset="-128"/>
              </a:rPr>
              <a:t>E.g. </a:t>
            </a:r>
            <a:r>
              <a:rPr lang="en-US" dirty="0"/>
              <a:t>Use ''.</a:t>
            </a:r>
            <a:r>
              <a:rPr lang="en-US" dirty="0" err="1"/>
              <a:t>startswith</a:t>
            </a:r>
            <a:r>
              <a:rPr lang="en-US" dirty="0"/>
              <a:t>() and ''.</a:t>
            </a:r>
            <a:r>
              <a:rPr lang="en-US" dirty="0" err="1"/>
              <a:t>endswith</a:t>
            </a:r>
            <a:r>
              <a:rPr lang="en-US" dirty="0"/>
              <a:t>() instead of string slicing to check for prefixes or suffixes.</a:t>
            </a:r>
          </a:p>
          <a:p>
            <a:pPr lvl="1"/>
            <a:endParaRPr lang="en-US" altLang="en-US" dirty="0">
              <a:ea typeface="ＭＳ Ｐゴシック" charset="-128"/>
            </a:endParaRPr>
          </a:p>
          <a:p>
            <a:pPr lvl="1"/>
            <a:r>
              <a:rPr lang="en-US" altLang="en-US" dirty="0">
                <a:ea typeface="ＭＳ Ｐゴシック" charset="-128"/>
              </a:rPr>
              <a:t>E.g. </a:t>
            </a:r>
            <a:r>
              <a:rPr lang="en-US" dirty="0"/>
              <a:t>For sequences, (strings, lists, tuples), use the fact that empty sequences are false.</a:t>
            </a:r>
            <a:endParaRPr lang="en-US" altLang="en-US" dirty="0">
              <a:ea typeface="ＭＳ Ｐゴシック" charset="-128"/>
            </a:endParaRPr>
          </a:p>
          <a:p>
            <a:pPr lvl="1"/>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304800" y="4495800"/>
            <a:ext cx="4038600" cy="279400"/>
          </a:xfrm>
          <a:prstGeom prst="rect">
            <a:avLst/>
          </a:prstGeom>
        </p:spPr>
      </p:pic>
      <p:pic>
        <p:nvPicPr>
          <p:cNvPr id="4" name="Picture 3"/>
          <p:cNvPicPr>
            <a:picLocks noChangeAspect="1"/>
          </p:cNvPicPr>
          <p:nvPr/>
        </p:nvPicPr>
        <p:blipFill>
          <a:blip r:embed="rId5"/>
          <a:stretch>
            <a:fillRect/>
          </a:stretch>
        </p:blipFill>
        <p:spPr>
          <a:xfrm>
            <a:off x="5029868" y="4495800"/>
            <a:ext cx="3644900" cy="254000"/>
          </a:xfrm>
          <a:prstGeom prst="rect">
            <a:avLst/>
          </a:prstGeom>
        </p:spPr>
      </p:pic>
      <p:pic>
        <p:nvPicPr>
          <p:cNvPr id="5" name="Picture 4"/>
          <p:cNvPicPr>
            <a:picLocks noChangeAspect="1"/>
          </p:cNvPicPr>
          <p:nvPr/>
        </p:nvPicPr>
        <p:blipFill>
          <a:blip r:embed="rId6"/>
          <a:stretch>
            <a:fillRect/>
          </a:stretch>
        </p:blipFill>
        <p:spPr>
          <a:xfrm>
            <a:off x="1600200" y="5807075"/>
            <a:ext cx="2120900" cy="457200"/>
          </a:xfrm>
          <a:prstGeom prst="rect">
            <a:avLst/>
          </a:prstGeom>
        </p:spPr>
      </p:pic>
      <p:pic>
        <p:nvPicPr>
          <p:cNvPr id="6" name="Picture 5"/>
          <p:cNvPicPr>
            <a:picLocks noChangeAspect="1"/>
          </p:cNvPicPr>
          <p:nvPr/>
        </p:nvPicPr>
        <p:blipFill>
          <a:blip r:embed="rId7"/>
          <a:stretch>
            <a:fillRect/>
          </a:stretch>
        </p:blipFill>
        <p:spPr>
          <a:xfrm>
            <a:off x="5029868" y="5805905"/>
            <a:ext cx="2679700" cy="482600"/>
          </a:xfrm>
          <a:prstGeom prst="rect">
            <a:avLst/>
          </a:prstGeom>
        </p:spPr>
      </p:pic>
    </p:spTree>
    <p:extLst>
      <p:ext uri="{BB962C8B-B14F-4D97-AF65-F5344CB8AC3E}">
        <p14:creationId xmlns:p14="http://schemas.microsoft.com/office/powerpoint/2010/main" val="792599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Style</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How I describe programming style to my kids…</a:t>
            </a:r>
          </a:p>
          <a:p>
            <a:pPr lvl="1"/>
            <a:r>
              <a:rPr lang="en-US" altLang="en-US" dirty="0">
                <a:ea typeface="ＭＳ Ｐゴシック" charset="-128"/>
              </a:rPr>
              <a:t>It is like putting the toilet seat down after you done using the toilet</a:t>
            </a:r>
          </a:p>
          <a:p>
            <a:pPr lvl="1"/>
            <a:r>
              <a:rPr lang="en-US" altLang="en-US" dirty="0">
                <a:ea typeface="ＭＳ Ｐゴシック" charset="-128"/>
              </a:rPr>
              <a:t>It doesn’t change how a toilet works</a:t>
            </a:r>
          </a:p>
          <a:p>
            <a:pPr lvl="1"/>
            <a:r>
              <a:rPr lang="en-US" altLang="en-US" dirty="0">
                <a:ea typeface="ＭＳ Ｐゴシック" charset="-128"/>
              </a:rPr>
              <a:t>It makes it nicer/easier for the person who comes after you</a:t>
            </a:r>
          </a:p>
        </p:txBody>
      </p:sp>
    </p:spTree>
    <p:extLst>
      <p:ext uri="{BB962C8B-B14F-4D97-AF65-F5344CB8AC3E}">
        <p14:creationId xmlns:p14="http://schemas.microsoft.com/office/powerpoint/2010/main" val="911598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spTree>
    <p:extLst>
      <p:ext uri="{BB962C8B-B14F-4D97-AF65-F5344CB8AC3E}">
        <p14:creationId xmlns:p14="http://schemas.microsoft.com/office/powerpoint/2010/main" val="11211353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cxnSp>
        <p:nvCxnSpPr>
          <p:cNvPr id="4" name="Straight Connector 3"/>
          <p:cNvCxnSpPr/>
          <p:nvPr/>
        </p:nvCxnSpPr>
        <p:spPr>
          <a:xfrm>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a:off x="2421415" y="2967335"/>
            <a:ext cx="4301177" cy="923330"/>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Consistency</a:t>
            </a:r>
          </a:p>
        </p:txBody>
      </p:sp>
    </p:spTree>
    <p:extLst>
      <p:ext uri="{BB962C8B-B14F-4D97-AF65-F5344CB8AC3E}">
        <p14:creationId xmlns:p14="http://schemas.microsoft.com/office/powerpoint/2010/main" val="16214902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Survey…</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https://tinyurl.com/2021PyStandardsDoc</a:t>
            </a:r>
          </a:p>
        </p:txBody>
      </p:sp>
    </p:spTree>
    <p:extLst>
      <p:ext uri="{BB962C8B-B14F-4D97-AF65-F5344CB8AC3E}">
        <p14:creationId xmlns:p14="http://schemas.microsoft.com/office/powerpoint/2010/main" val="8655695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48000"/>
            <a:ext cx="22098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191000"/>
            <a:ext cx="738188"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810000"/>
            <a:ext cx="152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Title 4"/>
          <p:cNvSpPr>
            <a:spLocks noGrp="1"/>
          </p:cNvSpPr>
          <p:nvPr>
            <p:ph type="title"/>
          </p:nvPr>
        </p:nvSpPr>
        <p:spPr bwMode="auto">
          <a:xfrm>
            <a:off x="228600" y="1981200"/>
            <a:ext cx="86868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altLang="en-US" sz="9600">
                <a:ea typeface="ＭＳ Ｐゴシック" charset="-128"/>
              </a:rPr>
              <a:t>Documentation</a:t>
            </a:r>
          </a:p>
        </p:txBody>
      </p:sp>
    </p:spTree>
    <p:extLst>
      <p:ext uri="{BB962C8B-B14F-4D97-AF65-F5344CB8AC3E}">
        <p14:creationId xmlns:p14="http://schemas.microsoft.com/office/powerpoint/2010/main" val="8093588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Two types</a:t>
            </a:r>
          </a:p>
          <a:p>
            <a:pPr lvl="1"/>
            <a:r>
              <a:rPr lang="en-US" altLang="en-US">
                <a:ea typeface="ＭＳ Ｐゴシック" charset="-128"/>
              </a:rPr>
              <a:t>Code readers</a:t>
            </a:r>
          </a:p>
          <a:p>
            <a:pPr lvl="2"/>
            <a:r>
              <a:rPr lang="en-US" altLang="en-US">
                <a:ea typeface="ＭＳ Ｐゴシック" charset="-128"/>
              </a:rPr>
              <a:t>What the code is doing and why</a:t>
            </a:r>
          </a:p>
          <a:p>
            <a:pPr lvl="3"/>
            <a:r>
              <a:rPr lang="en-US" altLang="en-US">
                <a:ea typeface="ＭＳ Ｐゴシック" charset="-128"/>
              </a:rPr>
              <a:t>E.g.</a:t>
            </a:r>
          </a:p>
          <a:p>
            <a:pPr lvl="3"/>
            <a:endParaRPr lang="en-US" altLang="en-US">
              <a:ea typeface="ＭＳ Ｐゴシック" charset="-128"/>
            </a:endParaRPr>
          </a:p>
          <a:p>
            <a:pPr lvl="1"/>
            <a:r>
              <a:rPr lang="en-US" altLang="en-US">
                <a:ea typeface="ＭＳ Ｐゴシック" charset="-128"/>
              </a:rPr>
              <a:t>Users</a:t>
            </a:r>
          </a:p>
          <a:p>
            <a:pPr lvl="2"/>
            <a:r>
              <a:rPr lang="en-US" altLang="en-US">
                <a:ea typeface="ＭＳ Ｐゴシック" charset="-128"/>
              </a:rPr>
              <a:t>How to use your code</a:t>
            </a:r>
          </a:p>
          <a:p>
            <a:pPr lvl="3"/>
            <a:r>
              <a:rPr lang="en-US" altLang="en-US">
                <a:ea typeface="ＭＳ Ｐゴシック" charset="-128"/>
              </a:rPr>
              <a:t>E.g.</a:t>
            </a:r>
          </a:p>
        </p:txBody>
      </p:sp>
      <p:sp>
        <p:nvSpPr>
          <p:cNvPr id="133125" name="TextBox 1"/>
          <p:cNvSpPr txBox="1">
            <a:spLocks noChangeArrowheads="1"/>
          </p:cNvSpPr>
          <p:nvPr/>
        </p:nvSpPr>
        <p:spPr bwMode="auto">
          <a:xfrm flipH="1">
            <a:off x="2971800" y="32258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Code comments</a:t>
            </a:r>
          </a:p>
        </p:txBody>
      </p:sp>
      <p:sp>
        <p:nvSpPr>
          <p:cNvPr id="133126" name="TextBox 6"/>
          <p:cNvSpPr txBox="1">
            <a:spLocks noChangeArrowheads="1"/>
          </p:cNvSpPr>
          <p:nvPr/>
        </p:nvSpPr>
        <p:spPr bwMode="auto">
          <a:xfrm flipH="1">
            <a:off x="3352800" y="48260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README.md</a:t>
            </a:r>
          </a:p>
        </p:txBody>
      </p:sp>
    </p:spTree>
    <p:extLst>
      <p:ext uri="{BB962C8B-B14F-4D97-AF65-F5344CB8AC3E}">
        <p14:creationId xmlns:p14="http://schemas.microsoft.com/office/powerpoint/2010/main" val="7326542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.md</a:t>
            </a:r>
          </a:p>
          <a:p>
            <a:pPr lvl="1"/>
            <a:r>
              <a:rPr lang="en-US" altLang="en-US" dirty="0">
                <a:ea typeface="ＭＳ Ｐゴシック" charset="-128"/>
              </a:rPr>
              <a:t>.md files are Markdown</a:t>
            </a:r>
          </a:p>
          <a:p>
            <a:pPr lvl="1"/>
            <a:r>
              <a:rPr lang="en-US" altLang="en-US" dirty="0">
                <a:ea typeface="ＭＳ Ｐゴシック" charset="-128"/>
              </a:rPr>
              <a:t>Markdown is a lightweight text formatting language for producing mildly styled text</a:t>
            </a:r>
          </a:p>
          <a:p>
            <a:pPr lvl="1"/>
            <a:r>
              <a:rPr lang="en-US" altLang="en-US" dirty="0">
                <a:ea typeface="ＭＳ Ｐゴシック" charset="-128"/>
              </a:rPr>
              <a:t>Ubiquitous (</a:t>
            </a:r>
            <a:r>
              <a:rPr lang="en-US" altLang="en-US" dirty="0" err="1">
                <a:ea typeface="ＭＳ Ｐゴシック" charset="-128"/>
              </a:rPr>
              <a:t>github.io</a:t>
            </a:r>
            <a:r>
              <a:rPr lang="en-US" altLang="en-US" dirty="0">
                <a:ea typeface="ＭＳ Ｐゴシック" charset="-128"/>
              </a:rPr>
              <a:t>, </a:t>
            </a:r>
            <a:r>
              <a:rPr lang="en-US" altLang="en-US" dirty="0" err="1">
                <a:ea typeface="ＭＳ Ｐゴシック" charset="-128"/>
              </a:rPr>
              <a:t>README.md</a:t>
            </a:r>
            <a:r>
              <a:rPr lang="en-US" altLang="en-US" dirty="0">
                <a:ea typeface="ＭＳ Ｐゴシック" charset="-128"/>
              </a:rPr>
              <a:t>, etc.)</a:t>
            </a:r>
          </a:p>
          <a:p>
            <a:pPr lvl="1"/>
            <a:endParaRPr lang="en-US" altLang="en-US" dirty="0">
              <a:ea typeface="ＭＳ Ｐゴシック" charset="-128"/>
            </a:endParaRPr>
          </a:p>
          <a:p>
            <a:pPr lvl="1"/>
            <a:r>
              <a:rPr lang="en-US" altLang="en-US" dirty="0">
                <a:ea typeface="ＭＳ Ｐゴシック" charset="-128"/>
              </a:rPr>
              <a:t>E.g.  Google markdown editor browser</a:t>
            </a:r>
          </a:p>
          <a:p>
            <a:pPr lvl="2"/>
            <a:r>
              <a:rPr lang="en-US" altLang="en-US" dirty="0">
                <a:ea typeface="ＭＳ Ｐゴシック" charset="-128"/>
                <a:hlinkClick r:id="rId3"/>
              </a:rPr>
              <a:t>http://dillinger.io</a:t>
            </a:r>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7224442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What kind of stuff going in a repositories </a:t>
            </a:r>
            <a:r>
              <a:rPr lang="en-US" altLang="en-US" dirty="0" err="1">
                <a:ea typeface="ＭＳ Ｐゴシック" charset="-128"/>
              </a:rPr>
              <a:t>README.md</a:t>
            </a:r>
            <a:r>
              <a:rPr lang="en-US" altLang="en-US" dirty="0">
                <a:ea typeface="ＭＳ Ｐゴシック" charset="-128"/>
              </a:rPr>
              <a:t>?</a:t>
            </a:r>
          </a:p>
          <a:p>
            <a:pPr marL="0" indent="0">
              <a:buNone/>
            </a:pPr>
            <a:endParaRPr lang="en-US" altLang="en-US" dirty="0">
              <a:ea typeface="ＭＳ Ｐゴシック" charset="-128"/>
              <a:hlinkClick r:id="rId3"/>
            </a:endParaRPr>
          </a:p>
          <a:p>
            <a:pPr marL="0" indent="0">
              <a:buNone/>
            </a:pPr>
            <a:r>
              <a:rPr lang="en-US" altLang="en-US" sz="2800" dirty="0">
                <a:ea typeface="ＭＳ Ｐゴシック" charset="-128"/>
                <a:hlinkClick r:id="rId3"/>
              </a:rPr>
              <a:t>https://github.com/kallisons/NOAH_LSM_Mussel_v2.0</a:t>
            </a:r>
            <a:endParaRPr lang="en-US" altLang="en-US" sz="2800"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8473075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Comments</a:t>
            </a:r>
          </a:p>
          <a:p>
            <a:pPr lvl="1"/>
            <a:r>
              <a:rPr lang="en-US" altLang="en-US" dirty="0">
                <a:ea typeface="ＭＳ Ｐゴシック" charset="-128"/>
              </a:rPr>
              <a:t>Shell script</a:t>
            </a:r>
          </a:p>
          <a:p>
            <a:pPr lvl="2"/>
            <a:r>
              <a:rPr lang="en-US" altLang="en-US" dirty="0">
                <a:latin typeface="Courier" charset="0"/>
                <a:ea typeface="ＭＳ Ｐゴシック" charset="-128"/>
              </a:rPr>
              <a:t>#</a:t>
            </a:r>
          </a:p>
          <a:p>
            <a:pPr lvl="2"/>
            <a:endParaRPr lang="en-US" altLang="en-US" dirty="0">
              <a:ea typeface="ＭＳ Ｐゴシック" charset="-128"/>
            </a:endParaRPr>
          </a:p>
          <a:p>
            <a:pPr lvl="1"/>
            <a:r>
              <a:rPr lang="en-US" altLang="en-US" dirty="0">
                <a:ea typeface="ＭＳ Ｐゴシック" charset="-128"/>
              </a:rPr>
              <a:t>Python</a:t>
            </a:r>
          </a:p>
          <a:p>
            <a:pPr lvl="2"/>
            <a:r>
              <a:rPr lang="en-US" altLang="en-US" dirty="0">
                <a:latin typeface="Courier" charset="0"/>
                <a:ea typeface="ＭＳ Ｐゴシック" charset="-128"/>
              </a:rPr>
              <a:t>#</a:t>
            </a:r>
          </a:p>
          <a:p>
            <a:pPr lvl="1"/>
            <a:endParaRPr lang="en-US" altLang="en-US" dirty="0">
              <a:ea typeface="ＭＳ Ｐゴシック" charset="-128"/>
            </a:endParaRPr>
          </a:p>
        </p:txBody>
      </p:sp>
    </p:spTree>
    <p:extLst>
      <p:ext uri="{BB962C8B-B14F-4D97-AF65-F5344CB8AC3E}">
        <p14:creationId xmlns:p14="http://schemas.microsoft.com/office/powerpoint/2010/main" val="319407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7218" name="Content Placeholder 2"/>
          <p:cNvSpPr>
            <a:spLocks noGrp="1"/>
          </p:cNvSpPr>
          <p:nvPr>
            <p:ph idx="1"/>
          </p:nvPr>
        </p:nvSpPr>
        <p:spPr bwMode="auto">
          <a:xfrm>
            <a:off x="457200" y="78823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lvl="1" indent="0">
              <a:buNone/>
            </a:pPr>
            <a:endParaRPr lang="en-US" altLang="en-US" dirty="0">
              <a:ea typeface="ＭＳ Ｐゴシック" charset="-128"/>
            </a:endParaRPr>
          </a:p>
          <a:p>
            <a:pPr marL="457200" lvl="1" indent="0">
              <a:buNone/>
            </a:pPr>
            <a:r>
              <a:rPr lang="en-US" altLang="en-US" dirty="0">
                <a:ea typeface="ＭＳ Ｐゴシック" charset="-128"/>
              </a:rPr>
              <a:t>Some examples of bad comments (from the ‘net)</a:t>
            </a:r>
          </a:p>
          <a:p>
            <a:pPr lvl="1"/>
            <a:endParaRPr lang="en-US" altLang="en-US" dirty="0">
              <a:ea typeface="ＭＳ Ｐゴシック" charset="-128"/>
            </a:endParaRPr>
          </a:p>
        </p:txBody>
      </p:sp>
      <p:sp>
        <p:nvSpPr>
          <p:cNvPr id="6" name="Content Placeholder 2"/>
          <p:cNvSpPr txBox="1">
            <a:spLocks/>
          </p:cNvSpPr>
          <p:nvPr/>
        </p:nvSpPr>
        <p:spPr>
          <a:xfrm>
            <a:off x="457200" y="1631950"/>
            <a:ext cx="8229600" cy="5226050"/>
          </a:xfrm>
          <a:prstGeom prst="rect">
            <a:avLst/>
          </a:prstGeom>
        </p:spPr>
        <p:txBody>
          <a:bodyPr>
            <a:normAutofit fontScale="85000" lnSpcReduction="2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defRPr/>
            </a:pPr>
            <a:r>
              <a:rPr lang="en-US" sz="1400" dirty="0">
                <a:latin typeface="Courier"/>
                <a:cs typeface="Courier"/>
              </a:rPr>
              <a:t>%</a:t>
            </a:r>
          </a:p>
          <a:p>
            <a:pPr marL="0" indent="0">
              <a:buFont typeface="Arial" charset="0"/>
              <a:buNone/>
              <a:defRPr/>
            </a:pPr>
            <a:r>
              <a:rPr lang="en-US" sz="1400" dirty="0">
                <a:latin typeface="Courier"/>
                <a:cs typeface="Courier"/>
              </a:rPr>
              <a:t>% For the brave souls who get this far: You are the chosen ones,</a:t>
            </a:r>
          </a:p>
          <a:p>
            <a:pPr marL="0" indent="0">
              <a:buFont typeface="Arial" charset="0"/>
              <a:buNone/>
              <a:defRPr/>
            </a:pPr>
            <a:r>
              <a:rPr lang="en-US" sz="1400" dirty="0">
                <a:latin typeface="Courier"/>
                <a:cs typeface="Courier"/>
              </a:rPr>
              <a:t>% the valiant knights of programming who toil away, without rest,</a:t>
            </a:r>
          </a:p>
          <a:p>
            <a:pPr marL="0" indent="0">
              <a:buFont typeface="Arial" charset="0"/>
              <a:buNone/>
              <a:defRPr/>
            </a:pPr>
            <a:r>
              <a:rPr lang="en-US" sz="1400" dirty="0">
                <a:latin typeface="Courier"/>
                <a:cs typeface="Courier"/>
              </a:rPr>
              <a:t>% fixing our most awful code. To you, true saviors, kings of men,</a:t>
            </a:r>
          </a:p>
          <a:p>
            <a:pPr marL="0" indent="0">
              <a:buFont typeface="Arial" charset="0"/>
              <a:buNone/>
              <a:defRPr/>
            </a:pPr>
            <a:r>
              <a:rPr lang="en-US" sz="1400" dirty="0">
                <a:latin typeface="Courier"/>
                <a:cs typeface="Courier"/>
              </a:rPr>
              <a:t>% I say this: never </a:t>
            </a:r>
            <a:r>
              <a:rPr lang="en-US" sz="1400" dirty="0" err="1">
                <a:latin typeface="Courier"/>
                <a:cs typeface="Courier"/>
              </a:rPr>
              <a:t>gonna</a:t>
            </a:r>
            <a:r>
              <a:rPr lang="en-US" sz="1400" dirty="0">
                <a:latin typeface="Courier"/>
                <a:cs typeface="Courier"/>
              </a:rPr>
              <a:t> give you up, never </a:t>
            </a:r>
            <a:r>
              <a:rPr lang="en-US" sz="1400" dirty="0" err="1">
                <a:latin typeface="Courier"/>
                <a:cs typeface="Courier"/>
              </a:rPr>
              <a:t>gonna</a:t>
            </a:r>
            <a:r>
              <a:rPr lang="en-US" sz="1400" dirty="0">
                <a:latin typeface="Courier"/>
                <a:cs typeface="Courier"/>
              </a:rPr>
              <a:t> let you down,</a:t>
            </a:r>
          </a:p>
          <a:p>
            <a:pPr marL="0" indent="0">
              <a:buFont typeface="Arial" charset="0"/>
              <a:buNone/>
              <a:defRPr/>
            </a:pPr>
            <a:r>
              <a:rPr lang="en-US" sz="1400" dirty="0">
                <a:latin typeface="Courier"/>
                <a:cs typeface="Courier"/>
              </a:rPr>
              <a:t>% never </a:t>
            </a:r>
            <a:r>
              <a:rPr lang="en-US" sz="1400" dirty="0" err="1">
                <a:latin typeface="Courier"/>
                <a:cs typeface="Courier"/>
              </a:rPr>
              <a:t>gonna</a:t>
            </a:r>
            <a:r>
              <a:rPr lang="en-US" sz="1400" dirty="0">
                <a:latin typeface="Courier"/>
                <a:cs typeface="Courier"/>
              </a:rPr>
              <a:t> run around and desert you. Never </a:t>
            </a:r>
            <a:r>
              <a:rPr lang="en-US" sz="1400" dirty="0" err="1">
                <a:latin typeface="Courier"/>
                <a:cs typeface="Courier"/>
              </a:rPr>
              <a:t>gonna</a:t>
            </a:r>
            <a:r>
              <a:rPr lang="en-US" sz="1400" dirty="0">
                <a:latin typeface="Courier"/>
                <a:cs typeface="Courier"/>
              </a:rPr>
              <a:t> make you cry,</a:t>
            </a:r>
          </a:p>
          <a:p>
            <a:pPr marL="0" indent="0">
              <a:buFont typeface="Arial" charset="0"/>
              <a:buNone/>
              <a:defRPr/>
            </a:pPr>
            <a:r>
              <a:rPr lang="en-US" sz="1400" dirty="0">
                <a:latin typeface="Courier"/>
                <a:cs typeface="Courier"/>
              </a:rPr>
              <a:t>% never </a:t>
            </a:r>
            <a:r>
              <a:rPr lang="en-US" sz="1400" dirty="0" err="1">
                <a:latin typeface="Courier"/>
                <a:cs typeface="Courier"/>
              </a:rPr>
              <a:t>gonna</a:t>
            </a:r>
            <a:r>
              <a:rPr lang="en-US" sz="1400" dirty="0">
                <a:latin typeface="Courier"/>
                <a:cs typeface="Courier"/>
              </a:rPr>
              <a:t> say goodbye. Never </a:t>
            </a:r>
            <a:r>
              <a:rPr lang="en-US" sz="1400" dirty="0" err="1">
                <a:latin typeface="Courier"/>
                <a:cs typeface="Courier"/>
              </a:rPr>
              <a:t>gonna</a:t>
            </a:r>
            <a:r>
              <a:rPr lang="en-US" sz="1400" dirty="0">
                <a:latin typeface="Courier"/>
                <a:cs typeface="Courier"/>
              </a:rPr>
              <a:t> tell a lie and hurt you.</a:t>
            </a:r>
          </a:p>
          <a:p>
            <a:pPr marL="0" indent="0">
              <a:buFont typeface="Arial" charset="0"/>
              <a:buNone/>
              <a:defRPr/>
            </a:pPr>
            <a:r>
              <a:rPr lang="en-US" sz="1400" dirty="0">
                <a:latin typeface="Courier"/>
                <a:cs typeface="Courier"/>
              </a:rPr>
              <a:t>%</a:t>
            </a:r>
          </a:p>
          <a:p>
            <a:pPr marL="0"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 drunk, fix later</a:t>
            </a:r>
          </a:p>
          <a:p>
            <a:pPr marL="457200" lvl="1"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 </a:t>
            </a:r>
          </a:p>
          <a:p>
            <a:pPr marL="0" indent="0">
              <a:buFont typeface="Arial" charset="0"/>
              <a:buNone/>
              <a:defRPr/>
            </a:pPr>
            <a:r>
              <a:rPr lang="en-US" sz="1400" dirty="0">
                <a:latin typeface="Courier"/>
                <a:cs typeface="Courier"/>
              </a:rPr>
              <a:t>% Dear maintainer:</a:t>
            </a:r>
          </a:p>
          <a:p>
            <a:pPr marL="0" indent="0">
              <a:buFont typeface="Arial" charset="0"/>
              <a:buNone/>
              <a:defRPr/>
            </a:pPr>
            <a:r>
              <a:rPr lang="en-US" sz="1400" dirty="0">
                <a:latin typeface="Courier"/>
                <a:cs typeface="Courier"/>
              </a:rPr>
              <a:t>% </a:t>
            </a:r>
          </a:p>
          <a:p>
            <a:pPr marL="0" indent="0">
              <a:buFont typeface="Arial" charset="0"/>
              <a:buNone/>
              <a:defRPr/>
            </a:pPr>
            <a:r>
              <a:rPr lang="en-US" sz="1400" dirty="0">
                <a:latin typeface="Courier"/>
                <a:cs typeface="Courier"/>
              </a:rPr>
              <a:t>% Once you are done trying to 'optimize' this routine,</a:t>
            </a:r>
          </a:p>
          <a:p>
            <a:pPr marL="0" indent="0">
              <a:buFont typeface="Arial" charset="0"/>
              <a:buNone/>
              <a:defRPr/>
            </a:pPr>
            <a:r>
              <a:rPr lang="en-US" sz="1400" dirty="0">
                <a:latin typeface="Courier"/>
                <a:cs typeface="Courier"/>
              </a:rPr>
              <a:t>% and have realized what a terrible mistake that was,</a:t>
            </a:r>
          </a:p>
          <a:p>
            <a:pPr marL="0" indent="0">
              <a:buFont typeface="Arial" charset="0"/>
              <a:buNone/>
              <a:defRPr/>
            </a:pPr>
            <a:r>
              <a:rPr lang="en-US" sz="1400" dirty="0">
                <a:latin typeface="Courier"/>
                <a:cs typeface="Courier"/>
              </a:rPr>
              <a:t>% please increment the following counter as a warning</a:t>
            </a:r>
          </a:p>
          <a:p>
            <a:pPr marL="0" indent="0">
              <a:buFont typeface="Arial" charset="0"/>
              <a:buNone/>
              <a:defRPr/>
            </a:pPr>
            <a:r>
              <a:rPr lang="en-US" sz="1400" dirty="0">
                <a:latin typeface="Courier"/>
                <a:cs typeface="Courier"/>
              </a:rPr>
              <a:t>% to the next guy:</a:t>
            </a:r>
          </a:p>
          <a:p>
            <a:pPr marL="0" indent="0">
              <a:buFont typeface="Arial" charset="0"/>
              <a:buNone/>
              <a:defRPr/>
            </a:pPr>
            <a:r>
              <a:rPr lang="en-US" sz="1400" dirty="0">
                <a:latin typeface="Courier"/>
                <a:cs typeface="Courier"/>
              </a:rPr>
              <a:t>% </a:t>
            </a:r>
          </a:p>
          <a:p>
            <a:pPr marL="0" indent="0">
              <a:buFont typeface="Arial" charset="0"/>
              <a:buNone/>
              <a:defRPr/>
            </a:pPr>
            <a:r>
              <a:rPr lang="en-US" sz="1400" dirty="0">
                <a:latin typeface="Courier"/>
                <a:cs typeface="Courier"/>
              </a:rPr>
              <a:t>% </a:t>
            </a:r>
            <a:r>
              <a:rPr lang="en-US" sz="1400" dirty="0" err="1">
                <a:latin typeface="Courier"/>
                <a:cs typeface="Courier"/>
              </a:rPr>
              <a:t>total_hours_wasted_here</a:t>
            </a:r>
            <a:r>
              <a:rPr lang="en-US" sz="1400" dirty="0">
                <a:latin typeface="Courier"/>
                <a:cs typeface="Courier"/>
              </a:rPr>
              <a:t> = 42</a:t>
            </a:r>
          </a:p>
          <a:p>
            <a:pPr marL="0" indent="0">
              <a:buFont typeface="Arial" charset="0"/>
              <a:buNone/>
              <a:defRPr/>
            </a:pPr>
            <a:r>
              <a:rPr lang="en-US" sz="1400" dirty="0">
                <a:latin typeface="Courier"/>
                <a:cs typeface="Courier"/>
              </a:rPr>
              <a:t>% </a:t>
            </a:r>
          </a:p>
          <a:p>
            <a:pPr marL="0"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true = false;</a:t>
            </a:r>
          </a:p>
          <a:p>
            <a:pPr marL="0" indent="0">
              <a:buFont typeface="Arial" charset="0"/>
              <a:buNone/>
              <a:defRPr/>
            </a:pPr>
            <a:r>
              <a:rPr lang="en-US" sz="1400" dirty="0">
                <a:latin typeface="Courier"/>
                <a:cs typeface="Courier"/>
              </a:rPr>
              <a:t>% Happy debugging suckers</a:t>
            </a:r>
          </a:p>
          <a:p>
            <a:pPr marL="457200" lvl="1" indent="0">
              <a:buFont typeface="Arial" charset="0"/>
              <a:buNone/>
              <a:defRPr/>
            </a:pPr>
            <a:endParaRPr lang="en-US" sz="1400" dirty="0">
              <a:latin typeface="Courier"/>
              <a:cs typeface="Courier"/>
            </a:endParaRPr>
          </a:p>
          <a:p>
            <a:pPr marL="57150" indent="0">
              <a:buFont typeface="Arial" charset="0"/>
              <a:buNone/>
              <a:defRPr/>
            </a:pPr>
            <a:r>
              <a:rPr lang="en-US" sz="1200" dirty="0">
                <a:latin typeface="Courier"/>
                <a:cs typeface="Courier"/>
                <a:hlinkClick r:id="rId3"/>
              </a:rPr>
              <a:t>http://stackoverflow.com/questions/184618/what-is-the-best-comment-in-source-code-you-have-ever-encountered</a:t>
            </a:r>
            <a:endParaRPr lang="en-US" sz="1200" dirty="0">
              <a:latin typeface="Courier"/>
              <a:cs typeface="Courier"/>
            </a:endParaRPr>
          </a:p>
          <a:p>
            <a:pPr marL="457200" lvl="1" indent="0">
              <a:buFont typeface="Arial" charset="0"/>
              <a:buNone/>
              <a:defRPr/>
            </a:pPr>
            <a:endParaRPr lang="en-US" sz="1400" dirty="0">
              <a:latin typeface="Courier"/>
              <a:cs typeface="Courier"/>
            </a:endParaRPr>
          </a:p>
        </p:txBody>
      </p:sp>
      <p:cxnSp>
        <p:nvCxnSpPr>
          <p:cNvPr id="7" name="Straight Connector 6"/>
          <p:cNvCxnSpPr/>
          <p:nvPr/>
        </p:nvCxnSpPr>
        <p:spPr>
          <a:xfrm flipV="1">
            <a:off x="358775" y="31988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58775" y="35671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58775" y="5613400"/>
            <a:ext cx="8482013" cy="11113"/>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p:nvSpPr>
        <p:spPr bwMode="auto">
          <a:xfrm>
            <a:off x="7056438" y="2003425"/>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Don’t Rick Roll your readers!</a:t>
            </a:r>
          </a:p>
        </p:txBody>
      </p:sp>
      <p:sp>
        <p:nvSpPr>
          <p:cNvPr id="11" name="TextBox 10"/>
          <p:cNvSpPr txBox="1">
            <a:spLocks noChangeArrowheads="1"/>
          </p:cNvSpPr>
          <p:nvPr/>
        </p:nvSpPr>
        <p:spPr bwMode="auto">
          <a:xfrm>
            <a:off x="7056438" y="3733800"/>
            <a:ext cx="1905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Funny is funny, but don’t troll.</a:t>
            </a:r>
          </a:p>
          <a:p>
            <a:pPr eaLnBrk="1" hangingPunct="1"/>
            <a:r>
              <a:rPr lang="en-US" altLang="en-US" sz="1800"/>
              <a:t>And what was the issue the writer encountered!</a:t>
            </a:r>
          </a:p>
        </p:txBody>
      </p:sp>
      <p:sp>
        <p:nvSpPr>
          <p:cNvPr id="12" name="TextBox 11"/>
          <p:cNvSpPr txBox="1">
            <a:spLocks noChangeArrowheads="1"/>
          </p:cNvSpPr>
          <p:nvPr/>
        </p:nvSpPr>
        <p:spPr bwMode="auto">
          <a:xfrm>
            <a:off x="7056438" y="5686425"/>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At least it is logical</a:t>
            </a:r>
          </a:p>
        </p:txBody>
      </p:sp>
      <p:sp>
        <p:nvSpPr>
          <p:cNvPr id="13" name="TextBox 12"/>
          <p:cNvSpPr txBox="1">
            <a:spLocks noChangeArrowheads="1"/>
          </p:cNvSpPr>
          <p:nvPr/>
        </p:nvSpPr>
        <p:spPr bwMode="auto">
          <a:xfrm>
            <a:off x="7056438" y="3189288"/>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Uhm… Sigh.</a:t>
            </a:r>
          </a:p>
        </p:txBody>
      </p:sp>
    </p:spTree>
    <p:extLst>
      <p:ext uri="{BB962C8B-B14F-4D97-AF65-F5344CB8AC3E}">
        <p14:creationId xmlns:p14="http://schemas.microsoft.com/office/powerpoint/2010/main" val="176048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926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Make the comments easy to read</a:t>
            </a:r>
          </a:p>
          <a:p>
            <a:pPr lvl="1"/>
            <a:r>
              <a:rPr lang="en-US" altLang="en-US">
                <a:ea typeface="ＭＳ Ｐゴシック" charset="-128"/>
              </a:rPr>
              <a:t>Write the comments in English</a:t>
            </a:r>
          </a:p>
          <a:p>
            <a:pPr lvl="1"/>
            <a:r>
              <a:rPr lang="en-US" altLang="en-US">
                <a:ea typeface="ＭＳ Ｐゴシック" charset="-128"/>
              </a:rPr>
              <a:t>Discuss the function parameters and results</a:t>
            </a:r>
          </a:p>
          <a:p>
            <a:pPr lvl="1"/>
            <a:endParaRPr lang="en-US" altLang="en-US">
              <a:ea typeface="ＭＳ Ｐゴシック" charset="-128"/>
            </a:endParaRPr>
          </a:p>
        </p:txBody>
      </p:sp>
      <p:pic>
        <p:nvPicPr>
          <p:cNvPr id="13926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8686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546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Like debugging</a:t>
            </a:r>
          </a:p>
          <a:p>
            <a:pPr lvl="1"/>
            <a:r>
              <a:rPr lang="en-US" altLang="en-US" dirty="0">
                <a:ea typeface="ＭＳ Ｐゴシック" charset="-128"/>
              </a:rPr>
              <a:t>Programming style is an important part of professional software development</a:t>
            </a:r>
          </a:p>
          <a:p>
            <a:pPr lvl="1"/>
            <a:endParaRPr lang="en-US" altLang="en-US" dirty="0">
              <a:ea typeface="ＭＳ Ｐゴシック" charset="-128"/>
            </a:endParaRPr>
          </a:p>
          <a:p>
            <a:pPr lvl="1"/>
            <a:r>
              <a:rPr lang="en-US" altLang="en-US" dirty="0">
                <a:ea typeface="ＭＳ Ｐゴシック" charset="-128"/>
              </a:rPr>
              <a:t>Life changing experience and habit forming</a:t>
            </a:r>
          </a:p>
          <a:p>
            <a:pPr lvl="1"/>
            <a:endParaRPr lang="en-US" altLang="en-US" dirty="0">
              <a:ea typeface="ＭＳ Ｐゴシック" charset="-128"/>
            </a:endParaRPr>
          </a:p>
          <a:p>
            <a:pPr lvl="1"/>
            <a:r>
              <a:rPr lang="en-US" altLang="en-US" dirty="0">
                <a:ea typeface="ＭＳ Ｐゴシック" charset="-128"/>
              </a:rPr>
              <a:t>Converts your code from </a:t>
            </a:r>
            <a:r>
              <a:rPr lang="en-US" altLang="en-US" dirty="0" err="1">
                <a:ea typeface="ＭＳ Ｐゴシック" charset="-128"/>
              </a:rPr>
              <a:t>hackish</a:t>
            </a:r>
            <a:r>
              <a:rPr lang="en-US" altLang="en-US" dirty="0">
                <a:ea typeface="ＭＳ Ｐゴシック" charset="-128"/>
              </a:rPr>
              <a:t> one-offs to reusable gems of useful intellectual property</a:t>
            </a:r>
          </a:p>
        </p:txBody>
      </p:sp>
    </p:spTree>
    <p:extLst>
      <p:ext uri="{BB962C8B-B14F-4D97-AF65-F5344CB8AC3E}">
        <p14:creationId xmlns:p14="http://schemas.microsoft.com/office/powerpoint/2010/main" val="3438358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Don’t comment bad code, rewrite it!</a:t>
            </a:r>
          </a:p>
          <a:p>
            <a:pPr lvl="1"/>
            <a:endParaRPr lang="en-US" altLang="en-US">
              <a:ea typeface="ＭＳ Ｐゴシック" charset="-128"/>
            </a:endParaRPr>
          </a:p>
          <a:p>
            <a:pPr lvl="1"/>
            <a:endParaRPr lang="en-US" altLang="en-US">
              <a:ea typeface="ＭＳ Ｐゴシック" charset="-128"/>
            </a:endParaRPr>
          </a:p>
          <a:p>
            <a:pPr lvl="1">
              <a:buFont typeface="Arial" charset="0"/>
              <a:buNone/>
            </a:pPr>
            <a:endParaRPr lang="en-US" altLang="en-US">
              <a:ea typeface="ＭＳ Ｐゴシック" charset="-128"/>
            </a:endParaRPr>
          </a:p>
          <a:p>
            <a:pPr lvl="1"/>
            <a:r>
              <a:rPr lang="en-US" altLang="en-US">
                <a:ea typeface="ＭＳ Ｐゴシック" charset="-128"/>
              </a:rPr>
              <a:t>Then comment it</a:t>
            </a:r>
          </a:p>
        </p:txBody>
      </p:sp>
      <p:pic>
        <p:nvPicPr>
          <p:cNvPr id="14131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552700"/>
            <a:ext cx="8610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562475"/>
            <a:ext cx="56769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29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336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Some languages have special function headers</a:t>
            </a:r>
          </a:p>
        </p:txBody>
      </p:sp>
    </p:spTree>
    <p:extLst>
      <p:ext uri="{BB962C8B-B14F-4D97-AF65-F5344CB8AC3E}">
        <p14:creationId xmlns:p14="http://schemas.microsoft.com/office/powerpoint/2010/main" val="1815164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950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This example is fantastic!</a:t>
            </a:r>
          </a:p>
          <a:p>
            <a:pPr lvl="2"/>
            <a:r>
              <a:rPr lang="en-US" altLang="en-US">
                <a:ea typeface="ＭＳ Ｐゴシック" charset="-128"/>
              </a:rPr>
              <a:t>It describes</a:t>
            </a:r>
          </a:p>
          <a:p>
            <a:pPr lvl="3"/>
            <a:r>
              <a:rPr lang="en-US" altLang="en-US">
                <a:ea typeface="ＭＳ Ｐゴシック" charset="-128"/>
              </a:rPr>
              <a:t>Calling synopsis (example usage)</a:t>
            </a:r>
          </a:p>
          <a:p>
            <a:pPr lvl="3"/>
            <a:r>
              <a:rPr lang="en-US" altLang="en-US">
                <a:ea typeface="ＭＳ Ｐゴシック" charset="-128"/>
              </a:rPr>
              <a:t>The input parameters</a:t>
            </a:r>
          </a:p>
          <a:p>
            <a:pPr lvl="3"/>
            <a:r>
              <a:rPr lang="en-US" altLang="en-US">
                <a:ea typeface="ＭＳ Ｐゴシック" charset="-128"/>
              </a:rPr>
              <a:t>The output variables</a:t>
            </a:r>
          </a:p>
          <a:p>
            <a:pPr lvl="3"/>
            <a:r>
              <a:rPr lang="en-US" altLang="en-US">
                <a:ea typeface="ＭＳ Ｐゴシック" charset="-128"/>
              </a:rPr>
              <a:t>Aimed at coders and users</a:t>
            </a:r>
          </a:p>
          <a:p>
            <a:pPr lvl="2"/>
            <a:endParaRPr lang="en-US" altLang="en-US">
              <a:ea typeface="ＭＳ Ｐゴシック" charset="-128"/>
            </a:endParaRPr>
          </a:p>
        </p:txBody>
      </p:sp>
    </p:spTree>
    <p:extLst>
      <p:ext uri="{BB962C8B-B14F-4D97-AF65-F5344CB8AC3E}">
        <p14:creationId xmlns:p14="http://schemas.microsoft.com/office/powerpoint/2010/main" val="20979185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These comments should also describe </a:t>
            </a:r>
            <a:r>
              <a:rPr lang="en-US" altLang="en-US" b="1">
                <a:ea typeface="ＭＳ Ｐゴシック" charset="-128"/>
              </a:rPr>
              <a:t>side effects</a:t>
            </a:r>
          </a:p>
          <a:p>
            <a:pPr lvl="3"/>
            <a:r>
              <a:rPr lang="en-US" altLang="en-US">
                <a:ea typeface="ＭＳ Ｐゴシック" charset="-128"/>
              </a:rPr>
              <a:t>Any global variables that might be altered</a:t>
            </a:r>
          </a:p>
          <a:p>
            <a:pPr lvl="3"/>
            <a:r>
              <a:rPr lang="en-US" altLang="en-US">
                <a:ea typeface="ＭＳ Ｐゴシック" charset="-128"/>
              </a:rPr>
              <a:t>Plots that are generated</a:t>
            </a:r>
          </a:p>
          <a:p>
            <a:pPr lvl="3"/>
            <a:r>
              <a:rPr lang="en-US" altLang="en-US">
                <a:ea typeface="ＭＳ Ｐゴシック" charset="-128"/>
              </a:rPr>
              <a:t>Output that is puked</a:t>
            </a:r>
          </a:p>
        </p:txBody>
      </p:sp>
    </p:spTree>
    <p:extLst>
      <p:ext uri="{BB962C8B-B14F-4D97-AF65-F5344CB8AC3E}">
        <p14:creationId xmlns:p14="http://schemas.microsoft.com/office/powerpoint/2010/main" val="1037393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Inline comments</a:t>
            </a:r>
          </a:p>
          <a:p>
            <a:pPr lvl="2"/>
            <a:r>
              <a:rPr lang="en-US" altLang="en-US" dirty="0">
                <a:ea typeface="ＭＳ Ｐゴシック" charset="-128"/>
              </a:rPr>
              <a:t>Comments inline with the code</a:t>
            </a:r>
          </a:p>
          <a:p>
            <a:pPr lvl="2"/>
            <a:endParaRPr lang="en-US" altLang="en-US" dirty="0">
              <a:ea typeface="ＭＳ Ｐゴシック" charset="-128"/>
            </a:endParaRPr>
          </a:p>
          <a:p>
            <a:pPr lvl="2"/>
            <a:r>
              <a:rPr lang="en-US" altLang="en-US" dirty="0">
                <a:ea typeface="ＭＳ Ｐゴシック" charset="-128"/>
              </a:rPr>
              <a:t>Generally unnecessary (as above)</a:t>
            </a:r>
          </a:p>
          <a:p>
            <a:pPr lvl="2"/>
            <a:r>
              <a:rPr lang="en-US" altLang="en-US" dirty="0">
                <a:ea typeface="ＭＳ Ｐゴシック" charset="-128"/>
              </a:rPr>
              <a:t>Inhibit readability</a:t>
            </a:r>
          </a:p>
        </p:txBody>
      </p:sp>
      <p:pic>
        <p:nvPicPr>
          <p:cNvPr id="3" name="Picture 2"/>
          <p:cNvPicPr>
            <a:picLocks noChangeAspect="1"/>
          </p:cNvPicPr>
          <p:nvPr/>
        </p:nvPicPr>
        <p:blipFill>
          <a:blip r:embed="rId3"/>
          <a:stretch>
            <a:fillRect/>
          </a:stretch>
        </p:blipFill>
        <p:spPr>
          <a:xfrm>
            <a:off x="2479675" y="2895600"/>
            <a:ext cx="3530600" cy="355600"/>
          </a:xfrm>
          <a:prstGeom prst="rect">
            <a:avLst/>
          </a:prstGeom>
        </p:spPr>
      </p:pic>
    </p:spTree>
    <p:extLst>
      <p:ext uri="{BB962C8B-B14F-4D97-AF65-F5344CB8AC3E}">
        <p14:creationId xmlns:p14="http://schemas.microsoft.com/office/powerpoint/2010/main" val="5495370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7698" name="Content Placeholder 2"/>
          <p:cNvSpPr>
            <a:spLocks noGrp="1"/>
          </p:cNvSpPr>
          <p:nvPr>
            <p:ph idx="1"/>
          </p:nvPr>
        </p:nvSpPr>
        <p:spPr bwMode="auto">
          <a:xfrm>
            <a:off x="457200" y="1371600"/>
            <a:ext cx="853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Wrong comments are bugs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When updating code, don’t forget to update the comments</a:t>
            </a:r>
          </a:p>
        </p:txBody>
      </p:sp>
      <p:pic>
        <p:nvPicPr>
          <p:cNvPr id="2" name="Picture 1"/>
          <p:cNvPicPr>
            <a:picLocks noChangeAspect="1"/>
          </p:cNvPicPr>
          <p:nvPr/>
        </p:nvPicPr>
        <p:blipFill>
          <a:blip r:embed="rId3"/>
          <a:stretch>
            <a:fillRect/>
          </a:stretch>
        </p:blipFill>
        <p:spPr>
          <a:xfrm>
            <a:off x="857250" y="2514600"/>
            <a:ext cx="7429500" cy="1257300"/>
          </a:xfrm>
          <a:prstGeom prst="rect">
            <a:avLst/>
          </a:prstGeom>
        </p:spPr>
      </p:pic>
    </p:spTree>
    <p:extLst>
      <p:ext uri="{BB962C8B-B14F-4D97-AF65-F5344CB8AC3E}">
        <p14:creationId xmlns:p14="http://schemas.microsoft.com/office/powerpoint/2010/main" val="46520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6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9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Don’t insult the reader</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If they are reading your code… they aren’t that dumb</a:t>
            </a:r>
          </a:p>
          <a:p>
            <a:pPr lvl="1"/>
            <a:endParaRPr lang="en-US" altLang="en-US" dirty="0">
              <a:ea typeface="ＭＳ Ｐゴシック" charset="-128"/>
            </a:endParaRPr>
          </a:p>
          <a:p>
            <a:pPr lvl="1"/>
            <a:r>
              <a:rPr lang="en-US" altLang="en-US" dirty="0">
                <a:ea typeface="ＭＳ Ｐゴシック" charset="-128"/>
              </a:rPr>
              <a:t>Corollary: don’t comment every line!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725" y="2743200"/>
            <a:ext cx="71755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5666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7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9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179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Don’t comment every line!</a:t>
            </a:r>
          </a:p>
        </p:txBody>
      </p:sp>
      <p:pic>
        <p:nvPicPr>
          <p:cNvPr id="2" name="Picture 1"/>
          <p:cNvPicPr>
            <a:picLocks noChangeAspect="1"/>
          </p:cNvPicPr>
          <p:nvPr/>
        </p:nvPicPr>
        <p:blipFill>
          <a:blip r:embed="rId3"/>
          <a:stretch>
            <a:fillRect/>
          </a:stretch>
        </p:blipFill>
        <p:spPr>
          <a:xfrm>
            <a:off x="457200" y="2590800"/>
            <a:ext cx="8166100" cy="2565400"/>
          </a:xfrm>
          <a:prstGeom prst="rect">
            <a:avLst/>
          </a:prstGeom>
        </p:spPr>
      </p:pic>
    </p:spTree>
    <p:extLst>
      <p:ext uri="{BB962C8B-B14F-4D97-AF65-F5344CB8AC3E}">
        <p14:creationId xmlns:p14="http://schemas.microsoft.com/office/powerpoint/2010/main" val="12458831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384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Problems with this code (other than excessive comments?)</a:t>
            </a:r>
          </a:p>
        </p:txBody>
      </p:sp>
      <p:pic>
        <p:nvPicPr>
          <p:cNvPr id="3" name="Picture 2"/>
          <p:cNvPicPr>
            <a:picLocks noChangeAspect="1"/>
          </p:cNvPicPr>
          <p:nvPr/>
        </p:nvPicPr>
        <p:blipFill>
          <a:blip r:embed="rId3"/>
          <a:stretch>
            <a:fillRect/>
          </a:stretch>
        </p:blipFill>
        <p:spPr>
          <a:xfrm>
            <a:off x="0" y="3048000"/>
            <a:ext cx="9144000" cy="2490388"/>
          </a:xfrm>
          <a:prstGeom prst="rect">
            <a:avLst/>
          </a:prstGeom>
        </p:spPr>
      </p:pic>
    </p:spTree>
    <p:extLst>
      <p:ext uri="{BB962C8B-B14F-4D97-AF65-F5344CB8AC3E}">
        <p14:creationId xmlns:p14="http://schemas.microsoft.com/office/powerpoint/2010/main" val="3213804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5890"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Problems with this code (other than excessive comments?)</a:t>
            </a:r>
          </a:p>
          <a:p>
            <a:pPr lvl="2"/>
            <a:r>
              <a:rPr lang="en-US" altLang="en-US" dirty="0">
                <a:ea typeface="ＭＳ Ｐゴシック" charset="-128"/>
              </a:rPr>
              <a:t>What happens if I want to change the cutoff distance</a:t>
            </a:r>
          </a:p>
          <a:p>
            <a:pPr lvl="3"/>
            <a:r>
              <a:rPr lang="en-US" altLang="en-US" dirty="0">
                <a:ea typeface="ＭＳ Ｐゴシック" charset="-128"/>
              </a:rPr>
              <a:t>I have to change the code (in 2 places)</a:t>
            </a:r>
          </a:p>
          <a:p>
            <a:pPr lvl="3"/>
            <a:r>
              <a:rPr lang="en-US" altLang="en-US" dirty="0">
                <a:ea typeface="ＭＳ Ｐゴシック" charset="-128"/>
              </a:rPr>
              <a:t>I have to change the comment</a:t>
            </a:r>
          </a:p>
        </p:txBody>
      </p:sp>
      <p:sp>
        <p:nvSpPr>
          <p:cNvPr id="165891"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sp>
        <p:nvSpPr>
          <p:cNvPr id="165892"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07DEF15-C5DF-E645-AD43-B1ECAC49E73D}" type="slidenum">
              <a:rPr lang="en-US" altLang="en-US" sz="1800"/>
              <a:pPr eaLnBrk="1" hangingPunct="1"/>
              <a:t>79</a:t>
            </a:fld>
            <a:endParaRPr lang="en-US" altLang="en-US" sz="1800"/>
          </a:p>
        </p:txBody>
      </p:sp>
      <p:pic>
        <p:nvPicPr>
          <p:cNvPr id="3" name="Picture 2"/>
          <p:cNvPicPr>
            <a:picLocks noChangeAspect="1"/>
          </p:cNvPicPr>
          <p:nvPr/>
        </p:nvPicPr>
        <p:blipFill>
          <a:blip r:embed="rId3"/>
          <a:stretch>
            <a:fillRect/>
          </a:stretch>
        </p:blipFill>
        <p:spPr>
          <a:xfrm>
            <a:off x="8021" y="4123137"/>
            <a:ext cx="9144000" cy="2490388"/>
          </a:xfrm>
          <a:prstGeom prst="rect">
            <a:avLst/>
          </a:prstGeom>
        </p:spPr>
      </p:pic>
    </p:spTree>
    <p:extLst>
      <p:ext uri="{BB962C8B-B14F-4D97-AF65-F5344CB8AC3E}">
        <p14:creationId xmlns:p14="http://schemas.microsoft.com/office/powerpoint/2010/main" val="2660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8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589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8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Most important rule of any style</a:t>
            </a:r>
          </a:p>
          <a:p>
            <a:pPr lvl="1"/>
            <a:r>
              <a:rPr lang="en-US" altLang="en-US" dirty="0">
                <a:ea typeface="ＭＳ Ｐゴシック" charset="-128"/>
              </a:rPr>
              <a:t>Consistency</a:t>
            </a:r>
          </a:p>
          <a:p>
            <a:pPr lvl="2"/>
            <a:r>
              <a:rPr lang="en-US" altLang="en-US" dirty="0">
                <a:ea typeface="ＭＳ Ｐゴシック" charset="-128"/>
              </a:rPr>
              <a:t>If you make a particular decision about a style guide, use it consistently</a:t>
            </a:r>
          </a:p>
          <a:p>
            <a:pPr lvl="2"/>
            <a:r>
              <a:rPr lang="en-US" altLang="en-US" dirty="0">
                <a:ea typeface="ＭＳ Ｐゴシック" charset="-128"/>
              </a:rPr>
              <a:t>Always</a:t>
            </a:r>
          </a:p>
          <a:p>
            <a:pPr lvl="2"/>
            <a:r>
              <a:rPr lang="en-US" altLang="en-US" dirty="0">
                <a:ea typeface="ＭＳ Ｐゴシック" charset="-128"/>
              </a:rPr>
              <a:t>Forever</a:t>
            </a:r>
          </a:p>
        </p:txBody>
      </p:sp>
    </p:spTree>
    <p:extLst>
      <p:ext uri="{BB962C8B-B14F-4D97-AF65-F5344CB8AC3E}">
        <p14:creationId xmlns:p14="http://schemas.microsoft.com/office/powerpoint/2010/main" val="69427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defRPr/>
            </a:pPr>
            <a:r>
              <a:rPr lang="en-US" dirty="0">
                <a:ea typeface="ＭＳ Ｐゴシック" charset="0"/>
                <a:cs typeface="ＭＳ Ｐゴシック" charset="0"/>
              </a:rPr>
              <a:t>Good comments</a:t>
            </a: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marL="457200" lvl="1" indent="0">
              <a:buFont typeface="Arial" charset="0"/>
              <a:buNone/>
              <a:defRPr/>
            </a:pPr>
            <a:endParaRPr lang="en-US" dirty="0">
              <a:ea typeface="ＭＳ Ｐゴシック" charset="0"/>
              <a:cs typeface="ＭＳ Ｐゴシック" charset="0"/>
            </a:endParaRPr>
          </a:p>
          <a:p>
            <a:pPr lvl="2">
              <a:defRPr/>
            </a:pPr>
            <a:r>
              <a:rPr lang="en-US" dirty="0">
                <a:ea typeface="ＭＳ Ｐゴシック" charset="0"/>
                <a:cs typeface="ＭＳ Ｐゴシック" charset="0"/>
              </a:rPr>
              <a:t>Note how the block is commented</a:t>
            </a:r>
          </a:p>
          <a:p>
            <a:pPr lvl="2">
              <a:defRPr/>
            </a:pPr>
            <a:r>
              <a:rPr lang="en-US" dirty="0">
                <a:ea typeface="ＭＳ Ｐゴシック" charset="0"/>
                <a:cs typeface="ＭＳ Ｐゴシック" charset="0"/>
              </a:rPr>
              <a:t>The code itself reads clearly enough</a:t>
            </a:r>
          </a:p>
          <a:p>
            <a:pPr lvl="2">
              <a:defRPr/>
            </a:pPr>
            <a:r>
              <a:rPr lang="en-US" dirty="0">
                <a:ea typeface="ＭＳ Ｐゴシック" charset="0"/>
                <a:cs typeface="ＭＳ Ｐゴシック" charset="0"/>
              </a:rPr>
              <a:t>We used an obviously marked constant whose value is displayed if an error is encountered</a:t>
            </a:r>
          </a:p>
          <a:p>
            <a:pPr marL="914400" lvl="2" indent="0">
              <a:buFont typeface="Arial" charset="0"/>
              <a:buNone/>
              <a:defRPr/>
            </a:pPr>
            <a:endParaRPr lang="en-US" dirty="0">
              <a:ea typeface="ＭＳ Ｐゴシック" charset="0"/>
              <a:cs typeface="ＭＳ Ｐゴシック" charset="0"/>
            </a:endParaRPr>
          </a:p>
        </p:txBody>
      </p:sp>
      <p:pic>
        <p:nvPicPr>
          <p:cNvPr id="2" name="Picture 1"/>
          <p:cNvPicPr>
            <a:picLocks noChangeAspect="1"/>
          </p:cNvPicPr>
          <p:nvPr/>
        </p:nvPicPr>
        <p:blipFill>
          <a:blip r:embed="rId3"/>
          <a:stretch>
            <a:fillRect/>
          </a:stretch>
        </p:blipFill>
        <p:spPr>
          <a:xfrm>
            <a:off x="0" y="2025589"/>
            <a:ext cx="9144000" cy="2806821"/>
          </a:xfrm>
          <a:prstGeom prst="rect">
            <a:avLst/>
          </a:prstGeom>
        </p:spPr>
      </p:pic>
    </p:spTree>
    <p:extLst>
      <p:ext uri="{BB962C8B-B14F-4D97-AF65-F5344CB8AC3E}">
        <p14:creationId xmlns:p14="http://schemas.microsoft.com/office/powerpoint/2010/main" val="631186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Comments should be sentences.  They should end with a period.  There should be a space between the # and the first word of a comment.</a:t>
            </a:r>
          </a:p>
          <a:p>
            <a:pPr lvl="1"/>
            <a:endParaRPr lang="en-US" altLang="en-US" dirty="0">
              <a:ea typeface="ＭＳ Ｐゴシック" charset="-128"/>
            </a:endParaRPr>
          </a:p>
          <a:p>
            <a:pPr lvl="1"/>
            <a:endParaRPr lang="en-US" altLang="en-US" dirty="0">
              <a:ea typeface="ＭＳ Ｐゴシック" charset="-128"/>
            </a:endParaRPr>
          </a:p>
          <a:p>
            <a:pPr lvl="1"/>
            <a:r>
              <a:rPr lang="en-US" dirty="0"/>
              <a:t>You should use two spaces after a sentence-ending period. (Easy for those of a certain age)</a:t>
            </a:r>
            <a:endParaRPr lang="en-US" altLang="en-US"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98450" y="3352800"/>
            <a:ext cx="8547100" cy="1003300"/>
          </a:xfrm>
          <a:prstGeom prst="rect">
            <a:avLst/>
          </a:prstGeom>
        </p:spPr>
      </p:pic>
    </p:spTree>
    <p:extLst>
      <p:ext uri="{BB962C8B-B14F-4D97-AF65-F5344CB8AC3E}">
        <p14:creationId xmlns:p14="http://schemas.microsoft.com/office/powerpoint/2010/main" val="9905606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Comments should be written in English, and</a:t>
            </a: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0852" y="2919496"/>
            <a:ext cx="2182296"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84953" y="2366986"/>
            <a:ext cx="5653471" cy="800219"/>
          </a:xfrm>
          <a:prstGeom prst="rect">
            <a:avLst/>
          </a:prstGeom>
          <a:noFill/>
        </p:spPr>
        <p:txBody>
          <a:bodyPr wrap="none" rtlCol="0">
            <a:spAutoFit/>
          </a:bodyPr>
          <a:lstStyle/>
          <a:p>
            <a:pPr marL="0" lvl="1"/>
            <a:r>
              <a:rPr lang="en-US" sz="2800" dirty="0">
                <a:latin typeface="+mn-lt"/>
                <a:ea typeface="Arial" charset="0"/>
                <a:cs typeface="Arial" charset="0"/>
              </a:rPr>
              <a:t>				follow </a:t>
            </a:r>
            <a:r>
              <a:rPr lang="en-US" sz="2800" dirty="0" err="1">
                <a:latin typeface="+mn-lt"/>
                <a:ea typeface="Arial" charset="0"/>
                <a:cs typeface="Arial" charset="0"/>
              </a:rPr>
              <a:t>Strunk</a:t>
            </a:r>
            <a:r>
              <a:rPr lang="en-US" sz="2800" dirty="0">
                <a:latin typeface="+mn-lt"/>
                <a:ea typeface="Arial" charset="0"/>
                <a:cs typeface="Arial" charset="0"/>
              </a:rPr>
              <a:t> and White.</a:t>
            </a:r>
          </a:p>
          <a:p>
            <a:endParaRPr lang="en-US" dirty="0"/>
          </a:p>
        </p:txBody>
      </p:sp>
    </p:spTree>
    <p:extLst>
      <p:ext uri="{BB962C8B-B14F-4D97-AF65-F5344CB8AC3E}">
        <p14:creationId xmlns:p14="http://schemas.microsoft.com/office/powerpoint/2010/main" val="7358128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String literal as the first statement in</a:t>
            </a:r>
          </a:p>
          <a:p>
            <a:pPr lvl="2"/>
            <a:r>
              <a:rPr lang="en-US" altLang="en-US" dirty="0">
                <a:ea typeface="ＭＳ Ｐゴシック" charset="-128"/>
              </a:rPr>
              <a:t>Modules</a:t>
            </a:r>
          </a:p>
          <a:p>
            <a:pPr lvl="2"/>
            <a:r>
              <a:rPr lang="en-US" altLang="en-US" dirty="0">
                <a:ea typeface="ＭＳ Ｐゴシック" charset="-128"/>
              </a:rPr>
              <a:t>Functions</a:t>
            </a:r>
          </a:p>
          <a:p>
            <a:pPr lvl="2"/>
            <a:r>
              <a:rPr lang="en-US" altLang="en-US" dirty="0">
                <a:ea typeface="ＭＳ Ｐゴシック" charset="-128"/>
              </a:rPr>
              <a:t>Classes</a:t>
            </a:r>
          </a:p>
          <a:p>
            <a:pPr marL="0" indent="0">
              <a:buNone/>
            </a:pPr>
            <a:r>
              <a:rPr lang="en-US" altLang="en-US" dirty="0">
                <a:ea typeface="ＭＳ Ｐゴシック" charset="-128"/>
                <a:hlinkClick r:id="rId3"/>
              </a:rPr>
              <a:t>  https://www.python.org/dev/peps/pep-0257/</a:t>
            </a:r>
            <a:endParaRPr lang="en-US" altLang="en-US" dirty="0">
              <a:ea typeface="ＭＳ Ｐゴシック" charset="-128"/>
            </a:endParaRPr>
          </a:p>
          <a:p>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530225" y="4749800"/>
            <a:ext cx="8064500" cy="1193800"/>
          </a:xfrm>
          <a:prstGeom prst="rect">
            <a:avLst/>
          </a:prstGeom>
        </p:spPr>
      </p:pic>
    </p:spTree>
    <p:extLst>
      <p:ext uri="{BB962C8B-B14F-4D97-AF65-F5344CB8AC3E}">
        <p14:creationId xmlns:p14="http://schemas.microsoft.com/office/powerpoint/2010/main" val="15581735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They are triple quoted strings</a:t>
            </a:r>
          </a:p>
          <a:p>
            <a:pPr lvl="1"/>
            <a:r>
              <a:rPr lang="en-US" altLang="en-US" dirty="0">
                <a:ea typeface="ＭＳ Ｐゴシック" charset="-128"/>
              </a:rPr>
              <a:t>What kind of quotes to use?</a:t>
            </a:r>
          </a:p>
          <a:p>
            <a:pPr lvl="1"/>
            <a:endParaRPr lang="en-US" altLang="en-US" dirty="0">
              <a:ea typeface="ＭＳ Ｐゴシック" charset="-128"/>
            </a:endParaRPr>
          </a:p>
          <a:p>
            <a:pPr lvl="1"/>
            <a:r>
              <a:rPr lang="en-US" altLang="en-US" dirty="0">
                <a:ea typeface="ＭＳ Ｐゴシック" charset="-128"/>
              </a:rPr>
              <a:t>They can be processed by the </a:t>
            </a:r>
            <a:r>
              <a:rPr lang="en-US" altLang="en-US" i="1" dirty="0" err="1">
                <a:ea typeface="ＭＳ Ｐゴシック" charset="-128"/>
              </a:rPr>
              <a:t>docutils</a:t>
            </a:r>
            <a:r>
              <a:rPr lang="en-US" altLang="en-US" dirty="0">
                <a:ea typeface="ＭＳ Ｐゴシック" charset="-128"/>
              </a:rPr>
              <a:t> package into HTML, </a:t>
            </a:r>
            <a:r>
              <a:rPr lang="en-US" altLang="en-US" dirty="0" err="1">
                <a:ea typeface="ＭＳ Ｐゴシック" charset="-128"/>
              </a:rPr>
              <a:t>LaTeX</a:t>
            </a:r>
            <a:r>
              <a:rPr lang="en-US" altLang="en-US" dirty="0">
                <a:ea typeface="ＭＳ Ｐゴシック" charset="-128"/>
              </a:rPr>
              <a:t>, etc. for high quality code documentation (that makes you look smart).</a:t>
            </a:r>
          </a:p>
          <a:p>
            <a:pPr lvl="1"/>
            <a:endParaRPr lang="en-US" altLang="en-US" dirty="0">
              <a:ea typeface="ＭＳ Ｐゴシック" charset="-128"/>
            </a:endParaRPr>
          </a:p>
          <a:p>
            <a:pPr lvl="1"/>
            <a:r>
              <a:rPr lang="en-US" altLang="en-US" dirty="0">
                <a:ea typeface="ＭＳ Ｐゴシック" charset="-128"/>
              </a:rPr>
              <a:t>They should be phrases (end in period).</a:t>
            </a: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34338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0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0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One line doc strings are OK for simple stuff.</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This example (taken from PEP 0257) is crap.</a:t>
            </a:r>
          </a:p>
          <a:p>
            <a:pPr marL="457200" lvl="1" indent="0">
              <a:buNone/>
            </a:pP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98095" y="2590800"/>
            <a:ext cx="7162800" cy="1181100"/>
          </a:xfrm>
          <a:prstGeom prst="rect">
            <a:avLst/>
          </a:prstGeom>
        </p:spPr>
      </p:pic>
    </p:spTree>
    <p:extLst>
      <p:ext uri="{BB962C8B-B14F-4D97-AF65-F5344CB8AC3E}">
        <p14:creationId xmlns:p14="http://schemas.microsoft.com/office/powerpoint/2010/main" val="18331578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Multiline </a:t>
            </a:r>
            <a:r>
              <a:rPr lang="en-US" altLang="en-US" dirty="0" err="1">
                <a:ea typeface="ＭＳ Ｐゴシック" charset="-128"/>
              </a:rPr>
              <a:t>docstrings</a:t>
            </a:r>
            <a:r>
              <a:rPr lang="en-US" altLang="en-US" dirty="0">
                <a:ea typeface="ＭＳ Ｐゴシック" charset="-128"/>
              </a:rPr>
              <a:t> are more of the norm</a:t>
            </a: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342900" y="2616200"/>
            <a:ext cx="8458200" cy="2082800"/>
          </a:xfrm>
          <a:prstGeom prst="rect">
            <a:avLst/>
          </a:prstGeom>
        </p:spPr>
      </p:pic>
    </p:spTree>
    <p:extLst>
      <p:ext uri="{BB962C8B-B14F-4D97-AF65-F5344CB8AC3E}">
        <p14:creationId xmlns:p14="http://schemas.microsoft.com/office/powerpoint/2010/main" val="18372664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For scripts intended to be called from the command line, the </a:t>
            </a:r>
            <a:r>
              <a:rPr lang="en-US" altLang="en-US" dirty="0" err="1">
                <a:ea typeface="ＭＳ Ｐゴシック" charset="-128"/>
              </a:rPr>
              <a:t>docstring</a:t>
            </a:r>
            <a:r>
              <a:rPr lang="en-US" altLang="en-US" dirty="0">
                <a:ea typeface="ＭＳ Ｐゴシック" charset="-128"/>
              </a:rPr>
              <a:t> at the top of the file should be a usage message for the script.</a:t>
            </a: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17550" y="3505200"/>
            <a:ext cx="7708900" cy="2247900"/>
          </a:xfrm>
          <a:prstGeom prst="rect">
            <a:avLst/>
          </a:prstGeom>
        </p:spPr>
      </p:pic>
    </p:spTree>
    <p:extLst>
      <p:ext uri="{BB962C8B-B14F-4D97-AF65-F5344CB8AC3E}">
        <p14:creationId xmlns:p14="http://schemas.microsoft.com/office/powerpoint/2010/main" val="13767530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For modules and packages, </a:t>
            </a:r>
            <a:r>
              <a:rPr lang="en-US" dirty="0"/>
              <a:t>list the classes, exceptions and functions (and any other objects) that are exported by the module, with a one-line summary of each. </a:t>
            </a:r>
          </a:p>
          <a:p>
            <a:pPr lvl="1"/>
            <a:endParaRPr lang="en-US" altLang="en-US" dirty="0">
              <a:ea typeface="ＭＳ Ｐゴシック" charset="-128"/>
            </a:endParaRPr>
          </a:p>
          <a:p>
            <a:pPr lvl="1"/>
            <a:r>
              <a:rPr lang="en-US" altLang="en-US" dirty="0">
                <a:ea typeface="ＭＳ Ｐゴシック" charset="-128"/>
              </a:rPr>
              <a:t>Looking at </a:t>
            </a:r>
            <a:r>
              <a:rPr lang="en-US" altLang="en-US" dirty="0" err="1">
                <a:ea typeface="ＭＳ Ｐゴシック" charset="-128"/>
              </a:rPr>
              <a:t>scikit</a:t>
            </a:r>
            <a:r>
              <a:rPr lang="en-US" altLang="en-US" dirty="0">
                <a:ea typeface="ＭＳ Ｐゴシック" charset="-128"/>
              </a:rPr>
              <a:t> learn and </a:t>
            </a:r>
            <a:r>
              <a:rPr lang="en-US" altLang="en-US" dirty="0" err="1">
                <a:ea typeface="ＭＳ Ｐゴシック" charset="-128"/>
              </a:rPr>
              <a:t>seaborn</a:t>
            </a:r>
            <a:r>
              <a:rPr lang="en-US" altLang="en-US" dirty="0">
                <a:ea typeface="ＭＳ Ｐゴシック" charset="-128"/>
              </a:rPr>
              <a:t> (as examples) this didn’t seem to be the norm.  However,</a:t>
            </a:r>
          </a:p>
          <a:p>
            <a:pPr lvl="2"/>
            <a:endParaRPr lang="en-US" altLang="en-US" dirty="0">
              <a:ea typeface="ＭＳ Ｐゴシック" charset="-128"/>
            </a:endParaRPr>
          </a:p>
          <a:p>
            <a:pPr lvl="2"/>
            <a:endParaRPr lang="en-US" altLang="en-US" dirty="0">
              <a:ea typeface="ＭＳ Ｐゴシック" charset="-128"/>
            </a:endParaRPr>
          </a:p>
        </p:txBody>
      </p:sp>
      <p:sp>
        <p:nvSpPr>
          <p:cNvPr id="3" name="TextBox 2"/>
          <p:cNvSpPr txBox="1"/>
          <p:nvPr/>
        </p:nvSpPr>
        <p:spPr>
          <a:xfrm>
            <a:off x="1371600" y="5285237"/>
            <a:ext cx="6724918" cy="646331"/>
          </a:xfrm>
          <a:prstGeom prst="rect">
            <a:avLst/>
          </a:prstGeom>
          <a:noFill/>
        </p:spPr>
        <p:txBody>
          <a:bodyPr wrap="none" rtlCol="0">
            <a:spAutoFit/>
          </a:bodyPr>
          <a:lstStyle/>
          <a:p>
            <a:r>
              <a:rPr lang="en-US" altLang="en-US" dirty="0">
                <a:hlinkClick r:id="rId3"/>
              </a:rPr>
              <a:t>https://github.com/numpy/numpy/blob/master/numpy/__init__.py</a:t>
            </a:r>
            <a:endParaRPr lang="en-US" altLang="en-US" dirty="0"/>
          </a:p>
          <a:p>
            <a:endParaRPr lang="en-US" dirty="0"/>
          </a:p>
        </p:txBody>
      </p:sp>
    </p:spTree>
    <p:extLst>
      <p:ext uri="{BB962C8B-B14F-4D97-AF65-F5344CB8AC3E}">
        <p14:creationId xmlns:p14="http://schemas.microsoft.com/office/powerpoint/2010/main" val="3754422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b="1" dirty="0">
                <a:ea typeface="ＭＳ Ｐゴシック" charset="-128"/>
              </a:rPr>
              <a:t>Most importantly</a:t>
            </a:r>
            <a:r>
              <a:rPr lang="is-IS" altLang="en-US" b="1" dirty="0">
                <a:ea typeface="ＭＳ Ｐゴシック" charset="-128"/>
              </a:rPr>
              <a:t>… </a:t>
            </a:r>
            <a:r>
              <a:rPr lang="is-IS" altLang="en-US" dirty="0">
                <a:ea typeface="ＭＳ Ｐゴシック" charset="-128"/>
              </a:rPr>
              <a:t>For functions and methods, </a:t>
            </a:r>
            <a:r>
              <a:rPr lang="en-US" dirty="0"/>
              <a:t>it should summarize its behavior and document its arguments, return value(s), </a:t>
            </a:r>
            <a:r>
              <a:rPr lang="en-US" dirty="0">
                <a:solidFill>
                  <a:srgbClr val="FF0000"/>
                </a:solidFill>
              </a:rPr>
              <a:t>side effects</a:t>
            </a:r>
            <a:r>
              <a:rPr lang="en-US" dirty="0"/>
              <a:t>, exceptions raised.</a:t>
            </a:r>
          </a:p>
          <a:p>
            <a:pPr lvl="1"/>
            <a:endParaRPr lang="en-US" altLang="en-US" dirty="0">
              <a:ea typeface="ＭＳ Ｐゴシック" charset="-128"/>
            </a:endParaRPr>
          </a:p>
          <a:p>
            <a:pPr lvl="1"/>
            <a:r>
              <a:rPr lang="en-US" altLang="en-US" dirty="0">
                <a:ea typeface="ＭＳ Ｐゴシック" charset="-128"/>
              </a:rPr>
              <a:t>Example from </a:t>
            </a:r>
            <a:r>
              <a:rPr lang="en-US" altLang="en-US" dirty="0" err="1">
                <a:ea typeface="ＭＳ Ｐゴシック" charset="-128"/>
              </a:rPr>
              <a:t>scikit</a:t>
            </a:r>
            <a:r>
              <a:rPr lang="en-US" altLang="en-US" dirty="0">
                <a:ea typeface="ＭＳ Ｐゴシック" charset="-128"/>
              </a:rPr>
              <a:t> learn:</a:t>
            </a:r>
          </a:p>
        </p:txBody>
      </p:sp>
      <p:sp>
        <p:nvSpPr>
          <p:cNvPr id="2" name="Rectangle 1"/>
          <p:cNvSpPr/>
          <p:nvPr/>
        </p:nvSpPr>
        <p:spPr>
          <a:xfrm>
            <a:off x="457200" y="4953000"/>
            <a:ext cx="8848725" cy="646331"/>
          </a:xfrm>
          <a:prstGeom prst="rect">
            <a:avLst/>
          </a:prstGeom>
        </p:spPr>
        <p:txBody>
          <a:bodyPr wrap="square">
            <a:spAutoFit/>
          </a:bodyPr>
          <a:lstStyle/>
          <a:p>
            <a:r>
              <a:rPr lang="en-US" dirty="0">
                <a:hlinkClick r:id="rId3"/>
              </a:rPr>
              <a:t>https://github.com/scikit-learn/scikit-learn/blob/master/sklearn/cluster/dbscan_.py</a:t>
            </a:r>
            <a:endParaRPr lang="en-US" dirty="0"/>
          </a:p>
          <a:p>
            <a:endParaRPr lang="en-US" dirty="0"/>
          </a:p>
        </p:txBody>
      </p:sp>
    </p:spTree>
    <p:extLst>
      <p:ext uri="{BB962C8B-B14F-4D97-AF65-F5344CB8AC3E}">
        <p14:creationId xmlns:p14="http://schemas.microsoft.com/office/powerpoint/2010/main" val="1261451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Python Style</a:t>
            </a:r>
          </a:p>
        </p:txBody>
      </p:sp>
      <p:sp>
        <p:nvSpPr>
          <p:cNvPr id="26626" name="Content Placeholder 2"/>
          <p:cNvSpPr>
            <a:spLocks noGrp="1"/>
          </p:cNvSpPr>
          <p:nvPr>
            <p:ph idx="1"/>
          </p:nvPr>
        </p:nvSpPr>
        <p:spPr bwMode="auto">
          <a:xfrm>
            <a:off x="457200" y="1371600"/>
            <a:ext cx="8229600" cy="52117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dirty="0">
                <a:ea typeface="ＭＳ Ｐゴシック" charset="-128"/>
              </a:rPr>
              <a:t>There isn’t only one ‘style’</a:t>
            </a:r>
          </a:p>
          <a:p>
            <a:pPr lvl="1"/>
            <a:r>
              <a:rPr lang="en-US" altLang="en-US" dirty="0">
                <a:ea typeface="ＭＳ Ｐゴシック" charset="-128"/>
              </a:rPr>
              <a:t>Most common: PEP8</a:t>
            </a:r>
          </a:p>
          <a:p>
            <a:pPr lvl="2"/>
            <a:r>
              <a:rPr lang="en-US" altLang="en-US" dirty="0">
                <a:ea typeface="ＭＳ Ｐゴシック" charset="-128"/>
              </a:rPr>
              <a:t>Python Enhancement Proposal #8</a:t>
            </a:r>
          </a:p>
          <a:p>
            <a:pPr lvl="2"/>
            <a:r>
              <a:rPr lang="en-US" altLang="en-US" dirty="0">
                <a:latin typeface="+mj-lt"/>
                <a:ea typeface="Courier New" charset="0"/>
                <a:cs typeface="Courier New" charset="0"/>
                <a:hlinkClick r:id="rId3"/>
              </a:rPr>
              <a:t>https://www.python.org/dev/peps/pep-0008/</a:t>
            </a:r>
            <a:endParaRPr lang="en-US" altLang="en-US" dirty="0">
              <a:latin typeface="+mj-lt"/>
              <a:ea typeface="Courier New" charset="0"/>
              <a:cs typeface="Courier New" charset="0"/>
            </a:endParaRPr>
          </a:p>
          <a:p>
            <a:pPr lvl="2"/>
            <a:endParaRPr lang="en-US" altLang="en-US" dirty="0">
              <a:latin typeface="+mj-lt"/>
              <a:ea typeface="Courier New" charset="0"/>
              <a:cs typeface="Courier New" charset="0"/>
            </a:endParaRPr>
          </a:p>
          <a:p>
            <a:pPr lvl="1"/>
            <a:r>
              <a:rPr lang="en-US" altLang="en-US" dirty="0">
                <a:ea typeface="ＭＳ Ｐゴシック" charset="-128"/>
              </a:rPr>
              <a:t>Google Python Style Guide</a:t>
            </a:r>
          </a:p>
          <a:p>
            <a:pPr lvl="2"/>
            <a:r>
              <a:rPr lang="en-US" b="0" i="1" dirty="0">
                <a:solidFill>
                  <a:srgbClr val="24292E"/>
                </a:solidFill>
                <a:effectLst/>
                <a:latin typeface="-apple-system"/>
              </a:rPr>
              <a:t>Python is the main dynamic language used at Google. This style guide is a list of dos and don’ts for Python programs.</a:t>
            </a:r>
            <a:endParaRPr lang="en-US" i="1" dirty="0"/>
          </a:p>
          <a:p>
            <a:pPr lvl="2"/>
            <a:r>
              <a:rPr lang="en-US" altLang="en-US" dirty="0">
                <a:ea typeface="ＭＳ Ｐゴシック" charset="-128"/>
              </a:rPr>
              <a:t>“More complete” PEP8</a:t>
            </a:r>
          </a:p>
          <a:p>
            <a:pPr lvl="2"/>
            <a:r>
              <a:rPr lang="en-US" altLang="en-US" dirty="0">
                <a:ea typeface="ＭＳ Ｐゴシック" charset="-128"/>
                <a:hlinkClick r:id="rId4"/>
              </a:rPr>
              <a:t>https://google.github.io/styleguide/pyguide.html</a:t>
            </a:r>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825074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13400</TotalTime>
  <Words>3119</Words>
  <Application>Microsoft Office PowerPoint</Application>
  <PresentationFormat>On-screen Show (4:3)</PresentationFormat>
  <Paragraphs>659</Paragraphs>
  <Slides>89</Slides>
  <Notes>81</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-apple-system</vt:lpstr>
      <vt:lpstr>Courier</vt:lpstr>
      <vt:lpstr>Arial</vt:lpstr>
      <vt:lpstr>Calibri</vt:lpstr>
      <vt:lpstr>Courier New</vt:lpstr>
      <vt:lpstr>Office Theme</vt:lpstr>
      <vt:lpstr>CSE 583: Making your code better one line at a time</vt:lpstr>
      <vt:lpstr>Elements of Style</vt:lpstr>
      <vt:lpstr>Elements of Style</vt:lpstr>
      <vt:lpstr>Elements of Programming Style</vt:lpstr>
      <vt:lpstr>Programming Style</vt:lpstr>
      <vt:lpstr>Style</vt:lpstr>
      <vt:lpstr>Programming Style</vt:lpstr>
      <vt:lpstr>Programming Style</vt:lpstr>
      <vt:lpstr>Python Style</vt:lpstr>
      <vt:lpstr>Put some color in your style</vt:lpstr>
      <vt:lpstr>No, sorry! Those colors just don’t work together.</vt:lpstr>
      <vt:lpstr>No, sorry! Those colors just don’t work together.</vt:lpstr>
      <vt:lpstr>Tools for style checking</vt:lpstr>
      <vt:lpstr>Checking yourself out in the mirror</vt:lpstr>
      <vt:lpstr>Getting’ some style</vt:lpstr>
      <vt:lpstr>Ask a friend?</vt:lpstr>
      <vt:lpstr>Let’s play! </vt:lpstr>
      <vt:lpstr>PowerPoint Presentation</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Remember this mess?</vt:lpstr>
      <vt:lpstr>PEP8 play time, part 2!</vt:lpstr>
      <vt:lpstr>Elements of Programming Style</vt:lpstr>
      <vt:lpstr>Elements of Programming Style</vt:lpstr>
      <vt:lpstr>Elements of Programming Style</vt:lpstr>
      <vt:lpstr>PEP8</vt:lpstr>
      <vt:lpstr>PEP8</vt:lpstr>
      <vt:lpstr>PEP8</vt:lpstr>
      <vt:lpstr>PEP8</vt:lpstr>
      <vt:lpstr>PEP8</vt:lpstr>
      <vt:lpstr>PEP8</vt:lpstr>
      <vt:lpstr>PEP8</vt:lpstr>
      <vt:lpstr>PEP8</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Survey…</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 / PEP8</vt:lpstr>
      <vt:lpstr>Documentation</vt:lpstr>
      <vt:lpstr>Documentation</vt:lpstr>
      <vt:lpstr>Documentation</vt:lpstr>
      <vt:lpstr>Documentation</vt:lpstr>
      <vt:lpstr>Documentation</vt:lpstr>
      <vt:lpstr>Documentation</vt:lpstr>
      <vt:lpstr>Documentation / PEP8</vt:lpstr>
      <vt:lpstr>Documentation / PEP8</vt:lpstr>
      <vt:lpstr>Documentation / PEP 0257</vt:lpstr>
      <vt:lpstr>Documentation / PEP 0257</vt:lpstr>
      <vt:lpstr>Documentation / PEP 0257</vt:lpstr>
      <vt:lpstr>Documentation / PEP 0257</vt:lpstr>
      <vt:lpstr>Documentation / PEP 0257</vt:lpstr>
      <vt:lpstr>Documentation / PEP 0257</vt:lpstr>
      <vt:lpstr>Documentation / PEP 0257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David Beck</cp:lastModifiedBy>
  <cp:revision>567</cp:revision>
  <dcterms:created xsi:type="dcterms:W3CDTF">2015-01-21T04:58:27Z</dcterms:created>
  <dcterms:modified xsi:type="dcterms:W3CDTF">2021-11-18T17:31:05Z</dcterms:modified>
</cp:coreProperties>
</file>